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4">
  <p:sldMasterIdLst>
    <p:sldMasterId id="2147483648" r:id="rId1"/>
    <p:sldMasterId id="2147483662" r:id="rId2"/>
    <p:sldMasterId id="2147483668" r:id="rId3"/>
  </p:sldMasterIdLst>
  <p:notesMasterIdLst>
    <p:notesMasterId r:id="rId51"/>
  </p:notesMasterIdLst>
  <p:handoutMasterIdLst>
    <p:handoutMasterId r:id="rId52"/>
  </p:handoutMasterIdLst>
  <p:sldIdLst>
    <p:sldId id="830" r:id="rId4"/>
    <p:sldId id="832" r:id="rId5"/>
    <p:sldId id="861" r:id="rId6"/>
    <p:sldId id="877" r:id="rId7"/>
    <p:sldId id="873" r:id="rId8"/>
    <p:sldId id="875" r:id="rId9"/>
    <p:sldId id="876" r:id="rId10"/>
    <p:sldId id="883" r:id="rId11"/>
    <p:sldId id="927" r:id="rId12"/>
    <p:sldId id="897" r:id="rId13"/>
    <p:sldId id="913" r:id="rId14"/>
    <p:sldId id="959" r:id="rId15"/>
    <p:sldId id="960" r:id="rId16"/>
    <p:sldId id="895" r:id="rId17"/>
    <p:sldId id="953" r:id="rId18"/>
    <p:sldId id="929" r:id="rId19"/>
    <p:sldId id="954" r:id="rId20"/>
    <p:sldId id="955" r:id="rId21"/>
    <p:sldId id="956" r:id="rId22"/>
    <p:sldId id="930" r:id="rId23"/>
    <p:sldId id="903" r:id="rId24"/>
    <p:sldId id="909" r:id="rId25"/>
    <p:sldId id="957" r:id="rId26"/>
    <p:sldId id="932" r:id="rId27"/>
    <p:sldId id="961" r:id="rId28"/>
    <p:sldId id="934" r:id="rId29"/>
    <p:sldId id="935" r:id="rId30"/>
    <p:sldId id="936" r:id="rId31"/>
    <p:sldId id="906" r:id="rId32"/>
    <p:sldId id="942" r:id="rId33"/>
    <p:sldId id="937" r:id="rId34"/>
    <p:sldId id="911" r:id="rId35"/>
    <p:sldId id="905" r:id="rId36"/>
    <p:sldId id="958" r:id="rId37"/>
    <p:sldId id="938" r:id="rId38"/>
    <p:sldId id="944" r:id="rId39"/>
    <p:sldId id="939" r:id="rId40"/>
    <p:sldId id="943" r:id="rId41"/>
    <p:sldId id="940" r:id="rId42"/>
    <p:sldId id="945" r:id="rId43"/>
    <p:sldId id="946" r:id="rId44"/>
    <p:sldId id="947" r:id="rId45"/>
    <p:sldId id="949" r:id="rId46"/>
    <p:sldId id="950" r:id="rId47"/>
    <p:sldId id="951" r:id="rId48"/>
    <p:sldId id="948" r:id="rId49"/>
    <p:sldId id="926" r:id="rId50"/>
  </p:sldIdLst>
  <p:sldSz cx="9144000" cy="6858000" type="screen4x3"/>
  <p:notesSz cx="6810375" cy="9942513"/>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Franklin Gothic Book" pitchFamily="34"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Franklin Gothic Book" pitchFamily="34"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Franklin Gothic Book" pitchFamily="34"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Franklin Gothic Book" pitchFamily="34"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Franklin Gothic Book"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Franklin Gothic Book"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Franklin Gothic Book"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Franklin Gothic Book"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Franklin Gothic Book" pitchFamily="34" charset="0"/>
        <a:ea typeface="黑体" panose="02010609060101010101" pitchFamily="49" charset="-122"/>
        <a:cs typeface="+mn-cs"/>
      </a:defRPr>
    </a:lvl9pPr>
  </p:defaultTextStyle>
  <p:extLst>
    <p:ext uri="{521415D9-36F7-43E2-AB2F-B90AF26B5E84}">
      <p14:sectionLst xmlns:p14="http://schemas.microsoft.com/office/powerpoint/2010/main">
        <p14:section name="默认节" id="{52EFCC1C-E8F0-4989-AB71-E4BB8EBA737B}">
          <p14:sldIdLst>
            <p14:sldId id="830"/>
            <p14:sldId id="832"/>
            <p14:sldId id="861"/>
          </p14:sldIdLst>
        </p14:section>
        <p14:section name="Quality check of proteomics data" id="{1072F124-260D-4D5B-BF12-9C04EA82CBFB}">
          <p14:sldIdLst>
            <p14:sldId id="877"/>
            <p14:sldId id="873"/>
            <p14:sldId id="875"/>
          </p14:sldIdLst>
        </p14:section>
        <p14:section name="Protein analysis in categories" id="{DA626F0E-5F7F-4995-8C99-296AEEE61C17}">
          <p14:sldIdLst>
            <p14:sldId id="876"/>
            <p14:sldId id="883"/>
            <p14:sldId id="927"/>
            <p14:sldId id="897"/>
            <p14:sldId id="913"/>
            <p14:sldId id="959"/>
            <p14:sldId id="960"/>
            <p14:sldId id="895"/>
            <p14:sldId id="953"/>
            <p14:sldId id="929"/>
          </p14:sldIdLst>
        </p14:section>
        <p14:section name="与公司报告的比较" id="{D3FF9BE0-937C-4364-9FEE-B631FA17A3BD}">
          <p14:sldIdLst>
            <p14:sldId id="954"/>
            <p14:sldId id="955"/>
            <p14:sldId id="956"/>
          </p14:sldIdLst>
        </p14:section>
        <p14:section name="PCA and discarding sample" id="{E4AFE180-7405-40D6-8EBD-CA48C81BFF46}">
          <p14:sldIdLst>
            <p14:sldId id="930"/>
            <p14:sldId id="903"/>
            <p14:sldId id="909"/>
          </p14:sldIdLst>
        </p14:section>
        <p14:section name="Find DEP" id="{EB5AF708-5382-4546-8254-B3D6BC713896}">
          <p14:sldIdLst>
            <p14:sldId id="957"/>
            <p14:sldId id="932"/>
            <p14:sldId id="961"/>
            <p14:sldId id="934"/>
            <p14:sldId id="935"/>
            <p14:sldId id="936"/>
            <p14:sldId id="906"/>
            <p14:sldId id="942"/>
            <p14:sldId id="937"/>
            <p14:sldId id="911"/>
            <p14:sldId id="905"/>
          </p14:sldIdLst>
        </p14:section>
        <p14:section name="GO/KEGG enrichment" id="{86ECC4B1-CD07-491E-BC78-022FAE7C3107}">
          <p14:sldIdLst>
            <p14:sldId id="958"/>
            <p14:sldId id="938"/>
            <p14:sldId id="944"/>
            <p14:sldId id="939"/>
            <p14:sldId id="943"/>
            <p14:sldId id="940"/>
            <p14:sldId id="945"/>
            <p14:sldId id="946"/>
            <p14:sldId id="947"/>
          </p14:sldIdLst>
        </p14:section>
        <p14:section name="PPI network" id="{EB3EEA32-19A4-49C3-99F5-7633E719A5E7}">
          <p14:sldIdLst>
            <p14:sldId id="949"/>
            <p14:sldId id="950"/>
            <p14:sldId id="951"/>
            <p14:sldId id="948"/>
            <p14:sldId id="926"/>
          </p14:sldIdLst>
        </p14:section>
      </p14:sectionLst>
    </p:ext>
    <p:ext uri="{EFAFB233-063F-42B5-8137-9DF3F51BA10A}">
      <p15:sldGuideLst xmlns:p15="http://schemas.microsoft.com/office/powerpoint/2012/main">
        <p15:guide id="1" orient="horz" pos="1968">
          <p15:clr>
            <a:srgbClr val="A4A3A4"/>
          </p15:clr>
        </p15:guide>
        <p15:guide id="2" orient="horz" pos="1570">
          <p15:clr>
            <a:srgbClr val="A4A3A4"/>
          </p15:clr>
        </p15:guide>
        <p15:guide id="3" orient="horz" pos="2296">
          <p15:clr>
            <a:srgbClr val="A4A3A4"/>
          </p15:clr>
        </p15:guide>
        <p15:guide id="4" orient="horz" pos="2659">
          <p15:clr>
            <a:srgbClr val="A4A3A4"/>
          </p15:clr>
        </p15:guide>
        <p15:guide id="5" orient="horz" pos="3067">
          <p15:clr>
            <a:srgbClr val="A4A3A4"/>
          </p15:clr>
        </p15:guide>
        <p15:guide id="6" orient="horz" pos="1115">
          <p15:clr>
            <a:srgbClr val="A4A3A4"/>
          </p15:clr>
        </p15:guide>
        <p15:guide id="7" pos="295">
          <p15:clr>
            <a:srgbClr val="A4A3A4"/>
          </p15:clr>
        </p15:guide>
        <p15:guide id="8" pos="2788">
          <p15:clr>
            <a:srgbClr val="A4A3A4"/>
          </p15:clr>
        </p15:guide>
        <p15:guide id="9" pos="3016">
          <p15:clr>
            <a:srgbClr val="A4A3A4"/>
          </p15:clr>
        </p15:guide>
        <p15:guide id="10" pos="340">
          <p15:clr>
            <a:srgbClr val="A4A3A4"/>
          </p15:clr>
        </p15:guide>
        <p15:guide id="11" orient="horz" pos="157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Zeluan" initials="LZ" lastIdx="1" clrIdx="0">
    <p:extLst>
      <p:ext uri="{19B8F6BF-5375-455C-9EA6-DF929625EA0E}">
        <p15:presenceInfo xmlns:p15="http://schemas.microsoft.com/office/powerpoint/2012/main" userId="S::1155163734@link.cuhk.edu.hk::c694a403-1bd6-4f0f-9bd9-1455c74d4a9d" providerId="AD"/>
      </p:ext>
    </p:extLst>
  </p:cmAuthor>
  <p:cmAuthor id="2" name="A Y M" initials="AYM" lastIdx="1" clrIdx="1">
    <p:extLst>
      <p:ext uri="{19B8F6BF-5375-455C-9EA6-DF929625EA0E}">
        <p15:presenceInfo xmlns:p15="http://schemas.microsoft.com/office/powerpoint/2012/main" userId="0c966fbe3bb521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EC29B"/>
    <a:srgbClr val="A1D0CE"/>
    <a:srgbClr val="460157"/>
    <a:srgbClr val="4F81BD"/>
    <a:srgbClr val="616264"/>
    <a:srgbClr val="E7EAED"/>
    <a:srgbClr val="4BBF98"/>
    <a:srgbClr val="BE353F"/>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73" autoAdjust="0"/>
    <p:restoredTop sz="76267" autoAdjust="0"/>
  </p:normalViewPr>
  <p:slideViewPr>
    <p:cSldViewPr snapToObjects="1">
      <p:cViewPr varScale="1">
        <p:scale>
          <a:sx n="89" d="100"/>
          <a:sy n="89" d="100"/>
        </p:scale>
        <p:origin x="2702" y="77"/>
      </p:cViewPr>
      <p:guideLst>
        <p:guide orient="horz" pos="1968"/>
        <p:guide orient="horz" pos="1570"/>
        <p:guide orient="horz" pos="2296"/>
        <p:guide orient="horz" pos="2659"/>
        <p:guide orient="horz" pos="3067"/>
        <p:guide orient="horz" pos="1115"/>
        <p:guide pos="295"/>
        <p:guide pos="2788"/>
        <p:guide pos="3016"/>
        <p:guide pos="340"/>
        <p:guide orient="horz" pos="1571"/>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1163" cy="498475"/>
          </a:xfrm>
          <a:prstGeom prst="rect">
            <a:avLst/>
          </a:prstGeom>
        </p:spPr>
        <p:txBody>
          <a:bodyPr vert="horz" lIns="91595" tIns="45798" rIns="91595" bIns="45798" rtlCol="0"/>
          <a:lstStyle>
            <a:lvl1pPr algn="l" eaLnBrk="1" hangingPunct="1">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57625" y="0"/>
            <a:ext cx="2951163" cy="498475"/>
          </a:xfrm>
          <a:prstGeom prst="rect">
            <a:avLst/>
          </a:prstGeom>
        </p:spPr>
        <p:txBody>
          <a:bodyPr vert="horz" lIns="91595" tIns="45798" rIns="91595" bIns="45798" rtlCol="0"/>
          <a:lstStyle>
            <a:lvl1pPr algn="r" eaLnBrk="1" hangingPunct="1">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4" name="页脚占位符 3"/>
          <p:cNvSpPr>
            <a:spLocks noGrp="1"/>
          </p:cNvSpPr>
          <p:nvPr>
            <p:ph type="ftr" sz="quarter" idx="2"/>
          </p:nvPr>
        </p:nvSpPr>
        <p:spPr>
          <a:xfrm>
            <a:off x="0" y="9442450"/>
            <a:ext cx="2951163" cy="498475"/>
          </a:xfrm>
          <a:prstGeom prst="rect">
            <a:avLst/>
          </a:prstGeom>
        </p:spPr>
        <p:txBody>
          <a:bodyPr vert="horz" lIns="91595" tIns="45798" rIns="91595" bIns="45798" rtlCol="0" anchor="b"/>
          <a:lstStyle>
            <a:lvl1pPr algn="l" eaLnBrk="1" hangingPunct="1">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3857625" y="9442450"/>
            <a:ext cx="2951163" cy="498475"/>
          </a:xfrm>
          <a:prstGeom prst="rect">
            <a:avLst/>
          </a:prstGeom>
        </p:spPr>
        <p:txBody>
          <a:bodyPr vert="horz" wrap="square" lIns="91595" tIns="45798" rIns="91595" bIns="45798" numCol="1" anchor="b" anchorCtr="0" compatLnSpc="1"/>
          <a:lstStyle>
            <a:lvl1pPr algn="r">
              <a:defRPr sz="1200">
                <a:latin typeface="Arial" panose="020B0604020202020204" pitchFamily="34" charset="0"/>
                <a:ea typeface="宋体" panose="02010600030101010101" pitchFamily="2" charset="-122"/>
              </a:defRPr>
            </a:lvl1pPr>
          </a:lstStyle>
          <a:p>
            <a:pPr>
              <a:defRPr/>
            </a:pPr>
            <a:fld id="{2BF952C1-83D1-4FCB-95EB-D1B0187539E2}"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51163" cy="496888"/>
          </a:xfrm>
          <a:prstGeom prst="rect">
            <a:avLst/>
          </a:prstGeom>
          <a:noFill/>
          <a:ln w="9525">
            <a:noFill/>
            <a:miter lim="800000"/>
          </a:ln>
        </p:spPr>
        <p:txBody>
          <a:bodyPr vert="horz" wrap="square" lIns="91595" tIns="45798" rIns="91595" bIns="45798" numCol="1" anchor="t" anchorCtr="0" compatLnSpc="1"/>
          <a:lstStyle>
            <a:lvl1pPr eaLnBrk="1" hangingPunct="1">
              <a:buFontTx/>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57625" y="0"/>
            <a:ext cx="2951163" cy="496888"/>
          </a:xfrm>
          <a:prstGeom prst="rect">
            <a:avLst/>
          </a:prstGeom>
          <a:noFill/>
          <a:ln w="9525">
            <a:noFill/>
            <a:miter lim="800000"/>
          </a:ln>
        </p:spPr>
        <p:txBody>
          <a:bodyPr vert="horz" wrap="square" lIns="91595" tIns="45798" rIns="91595" bIns="45798" numCol="1" anchor="t" anchorCtr="0" compatLnSpc="1"/>
          <a:lstStyle>
            <a:lvl1pPr algn="r" eaLnBrk="1" hangingPunct="1">
              <a:buFontTx/>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50180" name="幻灯片图像占位符 3"/>
          <p:cNvSpPr>
            <a:spLocks noGrp="1" noRot="1" noChangeAspect="1" noChangeArrowheads="1"/>
          </p:cNvSpPr>
          <p:nvPr>
            <p:ph type="sldImg" idx="4294967295"/>
          </p:nvPr>
        </p:nvSpPr>
        <p:spPr bwMode="auto">
          <a:xfrm>
            <a:off x="919163" y="746125"/>
            <a:ext cx="4972050" cy="3729038"/>
          </a:xfrm>
          <a:prstGeom prst="rect">
            <a:avLst/>
          </a:prstGeom>
          <a:noFill/>
          <a:ln w="9525">
            <a:noFill/>
            <a:miter lim="800000"/>
          </a:ln>
        </p:spPr>
      </p:sp>
      <p:sp>
        <p:nvSpPr>
          <p:cNvPr id="16389" name="备注占位符 4"/>
          <p:cNvSpPr>
            <a:spLocks noGrp="1" noChangeArrowheads="1"/>
          </p:cNvSpPr>
          <p:nvPr>
            <p:ph type="body" sz="quarter" idx="9"/>
          </p:nvPr>
        </p:nvSpPr>
        <p:spPr bwMode="auto">
          <a:xfrm>
            <a:off x="681038" y="4722813"/>
            <a:ext cx="5448300" cy="4473575"/>
          </a:xfrm>
          <a:prstGeom prst="rect">
            <a:avLst/>
          </a:prstGeom>
          <a:noFill/>
          <a:ln w="9525">
            <a:noFill/>
            <a:miter lim="800000"/>
          </a:ln>
        </p:spPr>
        <p:txBody>
          <a:bodyPr vert="horz" wrap="square" lIns="91595" tIns="45798" rIns="91595" bIns="45798"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5"/>
          <p:cNvSpPr>
            <a:spLocks noGrp="1" noChangeArrowheads="1"/>
          </p:cNvSpPr>
          <p:nvPr>
            <p:ph type="ftr" sz="quarter" idx="4"/>
          </p:nvPr>
        </p:nvSpPr>
        <p:spPr bwMode="auto">
          <a:xfrm>
            <a:off x="0" y="9444038"/>
            <a:ext cx="2951163" cy="496887"/>
          </a:xfrm>
          <a:prstGeom prst="rect">
            <a:avLst/>
          </a:prstGeom>
          <a:noFill/>
          <a:ln w="9525">
            <a:noFill/>
            <a:miter lim="800000"/>
          </a:ln>
        </p:spPr>
        <p:txBody>
          <a:bodyPr vert="horz" wrap="square" lIns="91595" tIns="45798" rIns="91595" bIns="45798" numCol="1" anchor="b" anchorCtr="0" compatLnSpc="1"/>
          <a:lstStyle>
            <a:lvl1pPr eaLnBrk="1" hangingPunct="1">
              <a:buFontTx/>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57625" y="9444038"/>
            <a:ext cx="2951163" cy="496887"/>
          </a:xfrm>
          <a:prstGeom prst="rect">
            <a:avLst/>
          </a:prstGeom>
          <a:noFill/>
          <a:ln w="9525">
            <a:noFill/>
            <a:miter lim="800000"/>
          </a:ln>
        </p:spPr>
        <p:txBody>
          <a:bodyPr vert="horz" wrap="square" lIns="91595" tIns="45798" rIns="91595" bIns="45798" numCol="1" anchor="b" anchorCtr="0" compatLnSpc="1"/>
          <a:lstStyle>
            <a:lvl1pPr algn="r">
              <a:defRPr sz="1200">
                <a:latin typeface="Calibri" panose="020F0502020204030204" pitchFamily="34" charset="0"/>
                <a:ea typeface="宋体" panose="02010600030101010101" pitchFamily="2" charset="-122"/>
              </a:defRPr>
            </a:lvl1pPr>
          </a:lstStyle>
          <a:p>
            <a:pPr>
              <a:defRPr/>
            </a:pPr>
            <a:fld id="{4D844F22-879B-4B40-BF39-C38C41D872B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atrisomeproject.mit.ed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D844F22-879B-4B40-BF39-C38C41D872B4}" type="slidenum">
              <a:rPr lang="zh-CN" altLang="en-US" smtClean="0"/>
              <a:pPr>
                <a:defRPr/>
              </a:pPr>
              <a:t>1</a:t>
            </a:fld>
            <a:endParaRPr lang="zh-CN" altLang="en-US"/>
          </a:p>
        </p:txBody>
      </p:sp>
    </p:spTree>
    <p:extLst>
      <p:ext uri="{BB962C8B-B14F-4D97-AF65-F5344CB8AC3E}">
        <p14:creationId xmlns:p14="http://schemas.microsoft.com/office/powerpoint/2010/main" val="196475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Fig3a. Violin plots of the detected protein number in the control group (marked as Control on the x axis) and the </a:t>
            </a:r>
            <a:r>
              <a:rPr lang="en-US" b="0" i="0" dirty="0">
                <a:solidFill>
                  <a:srgbClr val="24292F"/>
                </a:solidFill>
                <a:effectLst/>
                <a:latin typeface="Noto Sans" panose="020B0502040504020204" pitchFamily="34" charset="0"/>
              </a:rPr>
              <a:t>WNT1-OI cohort </a:t>
            </a:r>
            <a:r>
              <a:rPr lang="en-US" dirty="0"/>
              <a:t>(marked as OI on the x axis), per protein category.</a:t>
            </a:r>
          </a:p>
          <a:p>
            <a:r>
              <a:rPr lang="en-US" b="1" dirty="0"/>
              <a:t>Core </a:t>
            </a:r>
            <a:r>
              <a:rPr lang="en-US" b="1" dirty="0" err="1"/>
              <a:t>matrisome</a:t>
            </a:r>
            <a:r>
              <a:rPr lang="en-US" b="1" dirty="0"/>
              <a:t>: </a:t>
            </a:r>
            <a:r>
              <a:rPr lang="en-US" dirty="0"/>
              <a:t>ECM Glycoproteins, ECM Glycoproteins, ECM Glycoproteins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non-Core </a:t>
            </a:r>
            <a:r>
              <a:rPr lang="en-US" b="1" dirty="0" err="1"/>
              <a:t>matrisome</a:t>
            </a:r>
            <a:r>
              <a:rPr lang="en-US" b="1" dirty="0"/>
              <a:t>: </a:t>
            </a:r>
            <a:r>
              <a:rPr lang="en-US" dirty="0"/>
              <a:t>ECM-affiliated Proteins, ECM Regulators, Secreted Factors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non-</a:t>
            </a:r>
            <a:r>
              <a:rPr lang="en-US" b="1" dirty="0" err="1"/>
              <a:t>matrisome</a:t>
            </a:r>
            <a:r>
              <a:rPr lang="en-US" b="1" dirty="0"/>
              <a:t>: </a:t>
            </a:r>
            <a:r>
              <a:rPr lang="en-US" dirty="0"/>
              <a:t>proteins which are not </a:t>
            </a:r>
            <a:r>
              <a:rPr lang="en-US" dirty="0" err="1"/>
              <a:t>matrisomes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seems sample OI_WNT1 and sample OI_WNT2 (heterozygous mutation) has similar profile of the detected protein numbers among categories, except for the collagens. But this may related to the low total </a:t>
            </a:r>
            <a:r>
              <a:rPr lang="en-US" altLang="zh-CN" dirty="0"/>
              <a:t>protein number detected in OI_WNT3.</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11</a:t>
            </a:fld>
            <a:endParaRPr lang="zh-CN" altLang="en-US"/>
          </a:p>
        </p:txBody>
      </p:sp>
    </p:spTree>
    <p:extLst>
      <p:ext uri="{BB962C8B-B14F-4D97-AF65-F5344CB8AC3E}">
        <p14:creationId xmlns:p14="http://schemas.microsoft.com/office/powerpoint/2010/main" val="865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eliminate the effect of the total </a:t>
            </a:r>
            <a:r>
              <a:rPr lang="en-US" altLang="zh-CN" dirty="0"/>
              <a:t>protein number detected for each sample, the detected protein number was converted into percentage of the detected protein number in the total protein numbers of the sample.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can be still seen that sample OI_WNT1 and sample OI_WNT2 (heterozygous mutation) has similar profile of the detected protein percentage among all the categories.</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12</a:t>
            </a:fld>
            <a:endParaRPr lang="zh-CN" altLang="en-US"/>
          </a:p>
        </p:txBody>
      </p:sp>
    </p:spTree>
    <p:extLst>
      <p:ext uri="{BB962C8B-B14F-4D97-AF65-F5344CB8AC3E}">
        <p14:creationId xmlns:p14="http://schemas.microsoft.com/office/powerpoint/2010/main" val="281919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13</a:t>
            </a:fld>
            <a:endParaRPr lang="zh-CN" altLang="en-US"/>
          </a:p>
        </p:txBody>
      </p:sp>
    </p:spTree>
    <p:extLst>
      <p:ext uri="{BB962C8B-B14F-4D97-AF65-F5344CB8AC3E}">
        <p14:creationId xmlns:p14="http://schemas.microsoft.com/office/powerpoint/2010/main" val="385975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Fig4. Violin plots of the protein expression levels (log2LFQ) of detected proteins in the control group (marked as Control on the x axis) and the </a:t>
            </a:r>
            <a:r>
              <a:rPr lang="en-US" altLang="zh-CN" sz="1200" dirty="0">
                <a:latin typeface="Arial" panose="020B0604020202020204" pitchFamily="34" charset="0"/>
                <a:cs typeface="Arial" panose="020B0604020202020204" pitchFamily="34" charset="0"/>
              </a:rPr>
              <a:t>WNT1-OI cohort </a:t>
            </a:r>
            <a:r>
              <a:rPr lang="en-US" dirty="0"/>
              <a:t>(marked as OI_WNT on the x axis), per protein category. p value: p value of Wilcoxon test.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can be seen that the </a:t>
            </a:r>
            <a:r>
              <a:rPr lang="en-US" altLang="zh-CN" sz="1200" dirty="0">
                <a:latin typeface="Arial" panose="020B0604020202020204" pitchFamily="34" charset="0"/>
                <a:cs typeface="Arial" panose="020B0604020202020204" pitchFamily="34" charset="0"/>
              </a:rPr>
              <a:t>WNT1-OI cohort has relatively higher expression level on the</a:t>
            </a:r>
            <a:r>
              <a:rPr lang="en-US" dirty="0"/>
              <a:t> ECM regulators than the control group.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14</a:t>
            </a:fld>
            <a:endParaRPr lang="zh-CN" altLang="en-US"/>
          </a:p>
        </p:txBody>
      </p:sp>
    </p:spTree>
    <p:extLst>
      <p:ext uri="{BB962C8B-B14F-4D97-AF65-F5344CB8AC3E}">
        <p14:creationId xmlns:p14="http://schemas.microsoft.com/office/powerpoint/2010/main" val="89436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US" altLang="zh-CN" dirty="0"/>
              <a:t>ig5. Protein</a:t>
            </a:r>
            <a:r>
              <a:rPr lang="en-US" dirty="0"/>
              <a:t> expression levels (log2LFQ) of some selected genes between Control group (marked as Control on the x axis) and </a:t>
            </a:r>
            <a:r>
              <a:rPr lang="en-US" altLang="zh-CN" sz="1200" dirty="0">
                <a:latin typeface="Arial" panose="020B0604020202020204" pitchFamily="34" charset="0"/>
                <a:cs typeface="Arial" panose="020B0604020202020204" pitchFamily="34" charset="0"/>
              </a:rPr>
              <a:t>WNT1-OI cohort </a:t>
            </a:r>
            <a:r>
              <a:rPr lang="en-US" dirty="0"/>
              <a:t>(marked as OI on the x axis) by Wilcoxon test.</a:t>
            </a:r>
          </a:p>
          <a:p>
            <a:endParaRPr lang="en-US" dirty="0"/>
          </a:p>
          <a:p>
            <a:r>
              <a:rPr lang="en-US" dirty="0"/>
              <a:t>Including: osteocyte marker gene (SOST, DKK1, DMP1), osteoblast marker gene (COL1A1, COL1A2, BGLAP), osteoblast differentiation related genes (RUNX2, SP7, SERPINF1, CTNNB1, ATF4, SATB2), and collagen I processing and modification related genes (LH1, P4H1, P3H1, CRTAP, PPIB, SERPINH1, BMP1, LEPRE1, PKBP10), mineralization and bone formation related genes (TNFRSF11B (OPG), TNSF11(RANKL), both not detected for technical restriction, ALPL).</a:t>
            </a:r>
          </a:p>
          <a:p>
            <a:endParaRPr lang="en-US" dirty="0"/>
          </a:p>
          <a:p>
            <a:r>
              <a:rPr lang="en-US" dirty="0"/>
              <a:t>It can be seen that</a:t>
            </a:r>
            <a:r>
              <a:rPr lang="en-US" b="1" dirty="0"/>
              <a:t> SOST </a:t>
            </a:r>
            <a:r>
              <a:rPr lang="en-US" dirty="0"/>
              <a:t>expression was extremely low in </a:t>
            </a:r>
            <a:r>
              <a:rPr lang="en-US" altLang="zh-CN" sz="1200" dirty="0">
                <a:latin typeface="Arial" panose="020B0604020202020204" pitchFamily="34" charset="0"/>
                <a:cs typeface="Arial" panose="020B0604020202020204" pitchFamily="34" charset="0"/>
              </a:rPr>
              <a:t>WNT1-OI cohort</a:t>
            </a:r>
            <a:r>
              <a:rPr lang="en-US" dirty="0"/>
              <a:t>. The expression of RUNX2 is low in the WNT-OI cohort. The expression of COL1A1, COL1A2, BGLAP in </a:t>
            </a:r>
            <a:r>
              <a:rPr lang="en-US" altLang="zh-CN" sz="1200" dirty="0">
                <a:latin typeface="Arial" panose="020B0604020202020204" pitchFamily="34" charset="0"/>
                <a:cs typeface="Arial" panose="020B0604020202020204" pitchFamily="34" charset="0"/>
              </a:rPr>
              <a:t>WNT1-OI cohort </a:t>
            </a:r>
            <a:r>
              <a:rPr lang="en-US" dirty="0"/>
              <a:t>is similar to the control group. The process of osteoblast differentiation might have problem.</a:t>
            </a:r>
          </a:p>
          <a:p>
            <a:r>
              <a:rPr lang="en-US" b="0" dirty="0"/>
              <a:t>CRTAP, BMP1 </a:t>
            </a:r>
            <a:r>
              <a:rPr lang="en-US" dirty="0"/>
              <a:t>is also low in </a:t>
            </a:r>
            <a:r>
              <a:rPr lang="en-US" altLang="zh-CN" dirty="0"/>
              <a:t>the </a:t>
            </a:r>
            <a:r>
              <a:rPr lang="en-US" altLang="zh-CN" sz="1200" dirty="0">
                <a:latin typeface="Arial" panose="020B0604020202020204" pitchFamily="34" charset="0"/>
                <a:cs typeface="Arial" panose="020B0604020202020204" pitchFamily="34" charset="0"/>
              </a:rPr>
              <a:t>WNT1-OI cohort</a:t>
            </a:r>
            <a:r>
              <a:rPr lang="en-US" dirty="0"/>
              <a:t>. WNT1 variant OI disease might be also related to the defect in </a:t>
            </a:r>
            <a:r>
              <a:rPr lang="en-US" dirty="0" err="1"/>
              <a:t>collegen</a:t>
            </a:r>
            <a:r>
              <a:rPr lang="en-US" dirty="0"/>
              <a:t> I processing???????.</a:t>
            </a:r>
          </a:p>
          <a:p>
            <a:r>
              <a:rPr lang="en-US" dirty="0"/>
              <a:t>The </a:t>
            </a:r>
            <a:r>
              <a:rPr lang="en-US" altLang="zh-CN" dirty="0"/>
              <a:t>β-catenin expression level does not show huge difference between the </a:t>
            </a:r>
            <a:r>
              <a:rPr lang="en-US" dirty="0"/>
              <a:t>WNT-OI cohort and the control group. So OI WNT1 disease </a:t>
            </a:r>
            <a:r>
              <a:rPr lang="en-US" altLang="zh-CN" dirty="0"/>
              <a:t>might refers to another pathway </a:t>
            </a:r>
            <a:r>
              <a:rPr lang="en-US" altLang="zh-CN" b="1" dirty="0"/>
              <a:t>mTORC1 signaling pathway</a:t>
            </a:r>
            <a:r>
              <a:rPr lang="en-US" altLang="zh-CN" b="0" dirty="0"/>
              <a:t>, which regulates the osteoblast differentiation.</a:t>
            </a:r>
            <a:r>
              <a:rPr lang="en-US" altLang="zh-CN" dirty="0"/>
              <a:t> It might be related to BMP expression.</a:t>
            </a:r>
          </a:p>
          <a:p>
            <a:r>
              <a:rPr lang="en-US" dirty="0"/>
              <a:t>Besides, it seems sample OI_WNT1 and sample OI_WNT2 (heterozygous mutation) has similar profile of these selected genes, while sample OI_WNT3 (homozygous mutation) differs from them, especially on the </a:t>
            </a:r>
            <a:r>
              <a:rPr lang="en-US" altLang="zh-CN" dirty="0"/>
              <a:t>β-catenin</a:t>
            </a:r>
            <a:r>
              <a:rPr lang="en-US" dirty="0"/>
              <a:t>, CRTAP protein.</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15</a:t>
            </a:fld>
            <a:endParaRPr lang="zh-CN" altLang="en-US"/>
          </a:p>
        </p:txBody>
      </p:sp>
    </p:spTree>
    <p:extLst>
      <p:ext uri="{BB962C8B-B14F-4D97-AF65-F5344CB8AC3E}">
        <p14:creationId xmlns:p14="http://schemas.microsoft.com/office/powerpoint/2010/main" val="271856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a:latin typeface="Arial" panose="020B0604020202020204" pitchFamily="34" charset="0"/>
                <a:cs typeface="Arial" panose="020B0604020202020204" pitchFamily="34" charset="0"/>
              </a:rPr>
              <a:t>Fig6. Protein expression level relationship between RUNX2 and BMP1</a:t>
            </a:r>
            <a:endParaRPr lang="en-US" sz="1200" b="1"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12121"/>
                </a:solidFill>
                <a:effectLst/>
                <a:latin typeface="Noto Sans" panose="020B0502040504020204" pitchFamily="34" charset="0"/>
              </a:rPr>
              <a:t>Scatter-plot among Runx2, CRTAP, BMP1, SOST have been tried and the scatter-plot between RUNX2 and BMP1 showing their co-linearity.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12121"/>
              </a:solidFill>
              <a:effectLst/>
              <a:latin typeface="Noto Sans" panose="020B0502040504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BMP1 might activate RUNX2? A literature mentioned that BMPs can activate RUNX2 expression.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BMP1 can activate BMP2 and BMP4, which might stimulate RUNX2 expression?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16</a:t>
            </a:fld>
            <a:endParaRPr lang="zh-CN" altLang="en-US"/>
          </a:p>
        </p:txBody>
      </p:sp>
    </p:spTree>
    <p:extLst>
      <p:ext uri="{BB962C8B-B14F-4D97-AF65-F5344CB8AC3E}">
        <p14:creationId xmlns:p14="http://schemas.microsoft.com/office/powerpoint/2010/main" val="52880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scatter plot showing the linear correlation of my protein expression data and company’s protein expression data after quantitation.</a:t>
            </a: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17</a:t>
            </a:fld>
            <a:endParaRPr lang="zh-CN" altLang="en-US"/>
          </a:p>
        </p:txBody>
      </p:sp>
    </p:spTree>
    <p:extLst>
      <p:ext uri="{BB962C8B-B14F-4D97-AF65-F5344CB8AC3E}">
        <p14:creationId xmlns:p14="http://schemas.microsoft.com/office/powerpoint/2010/main" val="415327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scatter plot showing the linear correlation of my protein expression data and company’s protein expression data after quantitation.</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18</a:t>
            </a:fld>
            <a:endParaRPr lang="zh-CN" altLang="en-US"/>
          </a:p>
        </p:txBody>
      </p:sp>
    </p:spTree>
    <p:extLst>
      <p:ext uri="{BB962C8B-B14F-4D97-AF65-F5344CB8AC3E}">
        <p14:creationId xmlns:p14="http://schemas.microsoft.com/office/powerpoint/2010/main" val="373093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Venn plot showing the number of shared and exclusive detected proteins of my protein expression data and company’s protein expression data. </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19</a:t>
            </a:fld>
            <a:endParaRPr lang="zh-CN" altLang="en-US"/>
          </a:p>
        </p:txBody>
      </p:sp>
    </p:spTree>
    <p:extLst>
      <p:ext uri="{BB962C8B-B14F-4D97-AF65-F5344CB8AC3E}">
        <p14:creationId xmlns:p14="http://schemas.microsoft.com/office/powerpoint/2010/main" val="2127818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protein expression matrix, proteins whose expression can be detected in at least 5 samples were used for the PCA plot. This new subset includes 75.8% of all valid values, 37.7% of all missing values. Since the subset of data still contains some missing values, an imputation strategy was adopted employing the Multiple Imputation by R package MICE, with a max iteration set at 50 and the default PMM method (predictive mean matching). To further ensure normality, </a:t>
            </a:r>
            <a:r>
              <a:rPr lang="en-US" dirty="0" err="1"/>
              <a:t>winsorization</a:t>
            </a:r>
            <a:r>
              <a:rPr lang="en-US" dirty="0"/>
              <a:t> was applied such that genes whose average is below 5% or above 95% of all genes were also excluded from PCA. The data was then profile-wise standardized (zero-mean and one standard deviation) before PCA was applied.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dirty="0">
                <a:latin typeface="Arial" panose="020B0604020202020204" pitchFamily="34" charset="0"/>
                <a:cs typeface="Arial" panose="020B0604020202020204" pitchFamily="34" charset="0"/>
              </a:rPr>
              <a:t>S4</a:t>
            </a:r>
            <a:r>
              <a:rPr lang="en-US" altLang="zh-CN" sz="1200" b="0" dirty="0">
                <a:latin typeface="Arial" panose="020B0604020202020204" pitchFamily="34" charset="0"/>
                <a:cs typeface="Arial" panose="020B0604020202020204" pitchFamily="34" charset="0"/>
              </a:rPr>
              <a:t>. Density plot of the observed and imputed data for all the samples. </a:t>
            </a:r>
            <a:r>
              <a:rPr lang="en-US" altLang="zh-CN" b="0" dirty="0">
                <a:latin typeface="Arial" panose="020B0604020202020204" pitchFamily="34" charset="0"/>
                <a:cs typeface="Arial" panose="020B0604020202020204" pitchFamily="34" charset="0"/>
              </a:rPr>
              <a:t>The blue line is the observed data, the red lines are the imputed data. </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20</a:t>
            </a:fld>
            <a:endParaRPr lang="zh-CN" altLang="en-US"/>
          </a:p>
        </p:txBody>
      </p:sp>
    </p:spTree>
    <p:extLst>
      <p:ext uri="{BB962C8B-B14F-4D97-AF65-F5344CB8AC3E}">
        <p14:creationId xmlns:p14="http://schemas.microsoft.com/office/powerpoint/2010/main" val="106908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4D844F22-879B-4B40-BF39-C38C41D872B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Fig7. PCA plot of samples on PC1 and PC2 of samples. </a:t>
            </a:r>
          </a:p>
          <a:p>
            <a:pPr marL="228600" indent="-228600">
              <a:buAutoNum type="alphaLcPeriod"/>
            </a:pPr>
            <a:r>
              <a:rPr lang="en-US" dirty="0"/>
              <a:t>PCA plot </a:t>
            </a:r>
            <a:r>
              <a:rPr lang="en-US" dirty="0" err="1"/>
              <a:t>colour</a:t>
            </a:r>
            <a:r>
              <a:rPr lang="en-US" dirty="0"/>
              <a:t>-coded by the OI and Control groups. It can be seen that the sample OI_IFITM5 and the sample Control 1 are far from other samples.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b-c. PCA plot </a:t>
            </a:r>
            <a:r>
              <a:rPr lang="en-US" dirty="0" err="1"/>
              <a:t>colour</a:t>
            </a:r>
            <a:r>
              <a:rPr lang="en-US" dirty="0"/>
              <a:t>-coded by the </a:t>
            </a:r>
            <a:r>
              <a:rPr lang="en-US" altLang="zh-CN" sz="1200" dirty="0">
                <a:latin typeface="Arial" panose="020B0604020202020204" pitchFamily="34" charset="0"/>
                <a:cs typeface="Arial" panose="020B0604020202020204" pitchFamily="34" charset="0"/>
              </a:rPr>
              <a:t>WNT1-OI cohort</a:t>
            </a:r>
            <a:r>
              <a:rPr lang="en-US" dirty="0"/>
              <a:t> and the Control group (Control 2, 3, 4). The SVM boundaries are trained between the </a:t>
            </a:r>
            <a:r>
              <a:rPr lang="en-US" altLang="zh-CN" sz="1200" dirty="0">
                <a:latin typeface="Arial" panose="020B0604020202020204" pitchFamily="34" charset="0"/>
                <a:cs typeface="Arial" panose="020B0604020202020204" pitchFamily="34" charset="0"/>
              </a:rPr>
              <a:t>WNT1-OI cohort</a:t>
            </a:r>
            <a:r>
              <a:rPr lang="en-US" dirty="0"/>
              <a:t> and the Control group (Control 2, 3, 4). </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21</a:t>
            </a:fld>
            <a:endParaRPr lang="zh-CN" altLang="en-US"/>
          </a:p>
        </p:txBody>
      </p:sp>
    </p:spTree>
    <p:extLst>
      <p:ext uri="{BB962C8B-B14F-4D97-AF65-F5344CB8AC3E}">
        <p14:creationId xmlns:p14="http://schemas.microsoft.com/office/powerpoint/2010/main" val="2723946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Fig8. PCA plot on PC1 and PC2 of the Control group.</a:t>
            </a:r>
          </a:p>
          <a:p>
            <a:pPr marL="228600" indent="-228600">
              <a:buAutoNum type="alphaLcPeriod"/>
            </a:pPr>
            <a:r>
              <a:rPr lang="en-US" dirty="0"/>
              <a:t>PCA plot </a:t>
            </a:r>
            <a:r>
              <a:rPr lang="en-US" dirty="0" err="1"/>
              <a:t>colour</a:t>
            </a:r>
            <a:r>
              <a:rPr lang="en-US" dirty="0"/>
              <a:t>-coded by the Control groups. It can be seen that the sample Control 1 are far from other Control group samples.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b-c. Heatmap of the Control group (Control 2, 3, 4).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Fig8. We can see that regarding to the Sample repeatability, sample Control1 had the poorest performance. So it is discarded.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22</a:t>
            </a:fld>
            <a:endParaRPr lang="zh-CN" altLang="en-US"/>
          </a:p>
        </p:txBody>
      </p:sp>
    </p:spTree>
    <p:extLst>
      <p:ext uri="{BB962C8B-B14F-4D97-AF65-F5344CB8AC3E}">
        <p14:creationId xmlns:p14="http://schemas.microsoft.com/office/powerpoint/2010/main" val="3736255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23</a:t>
            </a:fld>
            <a:endParaRPr lang="zh-CN" altLang="en-US"/>
          </a:p>
        </p:txBody>
      </p:sp>
    </p:spTree>
    <p:extLst>
      <p:ext uri="{BB962C8B-B14F-4D97-AF65-F5344CB8AC3E}">
        <p14:creationId xmlns:p14="http://schemas.microsoft.com/office/powerpoint/2010/main" val="822212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DEPs: differentially expressed proteins.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obtain the DEPs. We select the</a:t>
            </a:r>
            <a:r>
              <a:rPr lang="en-US" b="0" dirty="0"/>
              <a:t> samples </a:t>
            </a:r>
            <a:r>
              <a:rPr lang="en-US" sz="1200" b="1" dirty="0">
                <a:latin typeface="Arial" panose="020B0604020202020204" pitchFamily="34" charset="0"/>
                <a:cs typeface="Arial" panose="020B0604020202020204" pitchFamily="34" charset="0"/>
              </a:rPr>
              <a:t>Control 2, Control 3, Control 4 </a:t>
            </a:r>
            <a:r>
              <a:rPr lang="en-US" sz="1200" b="0" dirty="0">
                <a:latin typeface="Arial" panose="020B0604020202020204" pitchFamily="34" charset="0"/>
                <a:cs typeface="Arial" panose="020B0604020202020204" pitchFamily="34" charset="0"/>
              </a:rPr>
              <a:t>as the control group;</a:t>
            </a:r>
            <a:r>
              <a:rPr lang="en-US" sz="1200" b="1" dirty="0">
                <a:latin typeface="Arial" panose="020B0604020202020204" pitchFamily="34" charset="0"/>
                <a:cs typeface="Arial" panose="020B0604020202020204" pitchFamily="34" charset="0"/>
              </a:rPr>
              <a:t> OI_WNT1, OI_WNT2, OI_WNT3 </a:t>
            </a:r>
            <a:r>
              <a:rPr lang="en-US" sz="1200" b="0" dirty="0">
                <a:latin typeface="Arial" panose="020B0604020202020204" pitchFamily="34" charset="0"/>
                <a:cs typeface="Arial" panose="020B0604020202020204" pitchFamily="34" charset="0"/>
              </a:rPr>
              <a:t>as the </a:t>
            </a:r>
            <a:r>
              <a:rPr lang="en-US" altLang="zh-CN" sz="1200" b="0" dirty="0">
                <a:latin typeface="微软雅黑" panose="020B0503020204020204" pitchFamily="34" charset="-122"/>
                <a:ea typeface="微软雅黑" panose="020B0503020204020204" pitchFamily="34" charset="-122"/>
              </a:rPr>
              <a:t>OI_WNT1 Cohort</a:t>
            </a:r>
            <a:r>
              <a:rPr lang="en-US" sz="1200" dirty="0">
                <a:latin typeface="Arial" panose="020B0604020202020204" pitchFamily="34" charset="0"/>
                <a:cs typeface="Arial" panose="020B0604020202020204" pitchFamily="34" charset="0"/>
              </a:rPr>
              <a:t>.</a:t>
            </a:r>
            <a:endParaRPr lang="en-US" dirty="0"/>
          </a:p>
          <a:p>
            <a:r>
              <a:rPr lang="en-US" dirty="0"/>
              <a:t>The DEPs are defined in two strategies. </a:t>
            </a:r>
            <a:r>
              <a:rPr lang="en-US" b="0" dirty="0"/>
              <a:t>The first strategy is </a:t>
            </a:r>
            <a:r>
              <a:rPr lang="en-US" b="1" dirty="0"/>
              <a:t>the Statistical DEPs. </a:t>
            </a:r>
          </a:p>
          <a:p>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obtain the statistical DEPs, the following criteria is applied to filter the protein rows of the protein expression matrix: the expression of the protein should be detected in at least 2 samples for each group. This new subset contains 3147 proteins, includes 85.6% of all valid values, 50.7% of all missing values. Since the subset of data still contains some missing values, an imputation strategy was adopted employing the Multiple Imputation by MICE R package with a max iteration set at 50 and the default PMM method (predictive mean matching). </a:t>
            </a:r>
            <a:r>
              <a:rPr lang="en-US" dirty="0" err="1"/>
              <a:t>Winsorisation</a:t>
            </a:r>
            <a:r>
              <a:rPr lang="en-US" dirty="0"/>
              <a:t> was applied such that genes whose average is below 5% or above 95% of all genes were also excluded.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S5. supplementary figure. S5. Density plot of the observed and imputed data for the selected samples. </a:t>
            </a:r>
            <a:r>
              <a:rPr lang="en-US" sz="1200" dirty="0">
                <a:latin typeface="Arial" panose="020B0604020202020204" pitchFamily="34" charset="0"/>
                <a:cs typeface="Arial" panose="020B0604020202020204" pitchFamily="34" charset="0"/>
              </a:rPr>
              <a:t>Control3 had only one NA value in the new subset so it is not shown in the density plot.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24</a:t>
            </a:fld>
            <a:endParaRPr lang="zh-CN" altLang="en-US"/>
          </a:p>
        </p:txBody>
      </p:sp>
    </p:spTree>
    <p:extLst>
      <p:ext uri="{BB962C8B-B14F-4D97-AF65-F5344CB8AC3E}">
        <p14:creationId xmlns:p14="http://schemas.microsoft.com/office/powerpoint/2010/main" val="2085064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25</a:t>
            </a:fld>
            <a:endParaRPr lang="zh-CN" altLang="en-US"/>
          </a:p>
        </p:txBody>
      </p:sp>
    </p:spTree>
    <p:extLst>
      <p:ext uri="{BB962C8B-B14F-4D97-AF65-F5344CB8AC3E}">
        <p14:creationId xmlns:p14="http://schemas.microsoft.com/office/powerpoint/2010/main" val="194602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Then, the differential expression analysis is conducted by </a:t>
            </a:r>
            <a:r>
              <a:rPr lang="en-US" dirty="0" err="1"/>
              <a:t>limma</a:t>
            </a:r>
            <a:r>
              <a:rPr lang="en-US" dirty="0"/>
              <a:t> R package on the matrix after imputation. The protein with p&gt;0.05 and |FC| &gt; 2 was considered as statistical DEPs.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F</a:t>
            </a:r>
            <a:r>
              <a:rPr lang="en-US" altLang="zh-CN" b="0" dirty="0"/>
              <a:t>ig9</a:t>
            </a:r>
            <a:r>
              <a:rPr lang="en-US" b="0" dirty="0"/>
              <a:t>. </a:t>
            </a:r>
            <a:r>
              <a:rPr lang="en-US" altLang="zh-CN" sz="1200" b="0" dirty="0">
                <a:latin typeface="微软雅黑" panose="020B0503020204020204" pitchFamily="34" charset="-122"/>
                <a:ea typeface="微软雅黑" panose="020B0503020204020204" pitchFamily="34" charset="-122"/>
              </a:rPr>
              <a:t>Volcano plot of the statistical DEPs (Control group vs WNT1-OI Cohort)</a:t>
            </a:r>
            <a:endParaRPr lang="en-US" b="0" dirty="0"/>
          </a:p>
        </p:txBody>
      </p:sp>
      <p:sp>
        <p:nvSpPr>
          <p:cNvPr id="4" name="灯片编号占位符 3"/>
          <p:cNvSpPr>
            <a:spLocks noGrp="1"/>
          </p:cNvSpPr>
          <p:nvPr>
            <p:ph type="sldNum" sz="quarter" idx="5"/>
          </p:nvPr>
        </p:nvSpPr>
        <p:spPr/>
        <p:txBody>
          <a:bodyPr/>
          <a:lstStyle/>
          <a:p>
            <a:pPr>
              <a:defRPr/>
            </a:pPr>
            <a:fld id="{4D844F22-879B-4B40-BF39-C38C41D872B4}" type="slidenum">
              <a:rPr lang="zh-CN" altLang="en-US" smtClean="0"/>
              <a:pPr>
                <a:defRPr/>
              </a:pPr>
              <a:t>26</a:t>
            </a:fld>
            <a:endParaRPr lang="zh-CN" altLang="en-US"/>
          </a:p>
        </p:txBody>
      </p:sp>
    </p:spTree>
    <p:extLst>
      <p:ext uri="{BB962C8B-B14F-4D97-AF65-F5344CB8AC3E}">
        <p14:creationId xmlns:p14="http://schemas.microsoft.com/office/powerpoint/2010/main" val="193279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latin typeface="Arial" panose="020B0604020202020204" pitchFamily="34" charset="0"/>
                <a:ea typeface="微软雅黑" panose="020B0503020204020204" pitchFamily="34" charset="-122"/>
                <a:cs typeface="Arial" panose="020B0604020202020204" pitchFamily="34" charset="0"/>
              </a:rPr>
              <a:t>Table2. Statistical DEPs in protein categories.</a:t>
            </a:r>
          </a:p>
          <a:p>
            <a:endParaRPr lang="en-US" altLang="zh-CN" sz="1200" b="0" dirty="0">
              <a:latin typeface="Arial" panose="020B0604020202020204" pitchFamily="34" charset="0"/>
              <a:ea typeface="微软雅黑" panose="020B0503020204020204" pitchFamily="34" charset="-122"/>
              <a:cs typeface="Arial" panose="020B0604020202020204" pitchFamily="34" charset="0"/>
            </a:endParaRPr>
          </a:p>
          <a:p>
            <a:r>
              <a:rPr lang="en-US" altLang="zh-CN" sz="1200" b="0" dirty="0">
                <a:latin typeface="Arial" panose="020B0604020202020204" pitchFamily="34" charset="0"/>
                <a:ea typeface="微软雅黑" panose="020B0503020204020204" pitchFamily="34" charset="-122"/>
                <a:cs typeface="Arial" panose="020B0604020202020204" pitchFamily="34" charset="0"/>
              </a:rPr>
              <a:t>COL21A1 might be important protein in pathogenesis of OI disease.</a:t>
            </a:r>
            <a:endParaRPr lang="zh-CN" altLang="en-US" sz="1200" b="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D844F22-879B-4B40-BF39-C38C41D872B4}" type="slidenum">
              <a:rPr lang="zh-CN" altLang="en-US" smtClean="0"/>
              <a:pPr>
                <a:defRPr/>
              </a:pPr>
              <a:t>27</a:t>
            </a:fld>
            <a:endParaRPr lang="zh-CN" altLang="en-US"/>
          </a:p>
        </p:txBody>
      </p:sp>
    </p:spTree>
    <p:extLst>
      <p:ext uri="{BB962C8B-B14F-4D97-AF65-F5344CB8AC3E}">
        <p14:creationId xmlns:p14="http://schemas.microsoft.com/office/powerpoint/2010/main" val="3344511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latin typeface="Arial" panose="020B0604020202020204" pitchFamily="34" charset="0"/>
                <a:ea typeface="微软雅黑" panose="020B0503020204020204" pitchFamily="34" charset="-122"/>
                <a:cs typeface="Arial" panose="020B0604020202020204" pitchFamily="34" charset="0"/>
              </a:rPr>
              <a:t>Fig10. Heatmap of the statistical DEPs. The OI-WNT1 Cohort and the Control group cluster well separately.</a:t>
            </a:r>
            <a:endParaRPr lang="zh-CN" altLang="en-US" sz="1200"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28</a:t>
            </a:fld>
            <a:endParaRPr lang="zh-CN" altLang="en-US"/>
          </a:p>
        </p:txBody>
      </p:sp>
    </p:spTree>
    <p:extLst>
      <p:ext uri="{BB962C8B-B14F-4D97-AF65-F5344CB8AC3E}">
        <p14:creationId xmlns:p14="http://schemas.microsoft.com/office/powerpoint/2010/main" val="69409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a:latin typeface="Arial" panose="020B0604020202020204" pitchFamily="34" charset="0"/>
                <a:ea typeface="微软雅黑" panose="020B0503020204020204" pitchFamily="34" charset="-122"/>
                <a:cs typeface="Arial" panose="020B0604020202020204" pitchFamily="34" charset="0"/>
              </a:rPr>
              <a:t>Fig11. PCA plot of the statistical DEPs. </a:t>
            </a:r>
            <a:r>
              <a:rPr lang="en-US" dirty="0"/>
              <a:t>The SVM boundaries are trained between the </a:t>
            </a:r>
            <a:r>
              <a:rPr lang="en-US" altLang="zh-CN" sz="1200" dirty="0">
                <a:latin typeface="Arial" panose="020B0604020202020204" pitchFamily="34" charset="0"/>
                <a:cs typeface="Arial" panose="020B0604020202020204" pitchFamily="34" charset="0"/>
              </a:rPr>
              <a:t>WNT1-OI cohort</a:t>
            </a:r>
            <a:r>
              <a:rPr lang="en-US" dirty="0"/>
              <a:t> and the Control group.</a:t>
            </a:r>
            <a:endParaRPr lang="zh-CN" altLang="en-US" sz="1200"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29</a:t>
            </a:fld>
            <a:endParaRPr lang="zh-CN" altLang="en-US"/>
          </a:p>
        </p:txBody>
      </p:sp>
    </p:spTree>
    <p:extLst>
      <p:ext uri="{BB962C8B-B14F-4D97-AF65-F5344CB8AC3E}">
        <p14:creationId xmlns:p14="http://schemas.microsoft.com/office/powerpoint/2010/main" val="2016113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The second strategy is the exclusive DEPs. </a:t>
            </a:r>
          </a:p>
          <a:p>
            <a:r>
              <a:rPr lang="en-US" dirty="0"/>
              <a:t>The proteins where one group has at least 2 valid values (protein expression detected in 2 samples of the group) while the other group is completely not detected, are considered as exclusive DEPs.</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30</a:t>
            </a:fld>
            <a:endParaRPr lang="zh-CN" altLang="en-US"/>
          </a:p>
        </p:txBody>
      </p:sp>
    </p:spTree>
    <p:extLst>
      <p:ext uri="{BB962C8B-B14F-4D97-AF65-F5344CB8AC3E}">
        <p14:creationId xmlns:p14="http://schemas.microsoft.com/office/powerpoint/2010/main" val="306926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a:t>
            </a:fld>
            <a:endParaRPr lang="zh-CN" altLang="en-US"/>
          </a:p>
        </p:txBody>
      </p:sp>
    </p:spTree>
    <p:extLst>
      <p:ext uri="{BB962C8B-B14F-4D97-AF65-F5344CB8AC3E}">
        <p14:creationId xmlns:p14="http://schemas.microsoft.com/office/powerpoint/2010/main" val="745416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dirty="0">
                <a:latin typeface="Arial" panose="020B0604020202020204" pitchFamily="34" charset="0"/>
                <a:ea typeface="微软雅黑" panose="020B0503020204020204" pitchFamily="34" charset="-122"/>
                <a:cs typeface="Arial" panose="020B0604020202020204" pitchFamily="34" charset="0"/>
              </a:rPr>
              <a:t>Table3. </a:t>
            </a:r>
            <a:r>
              <a:rPr lang="en-US" altLang="zh-CN" sz="1200" dirty="0">
                <a:latin typeface="Arial" panose="020B0604020202020204" pitchFamily="34" charset="0"/>
                <a:cs typeface="Arial" panose="020B0604020202020204" pitchFamily="34" charset="0"/>
              </a:rPr>
              <a:t>Exclusive DEPs in protein categories </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31</a:t>
            </a:fld>
            <a:endParaRPr lang="zh-CN" altLang="en-US"/>
          </a:p>
        </p:txBody>
      </p:sp>
    </p:spTree>
    <p:extLst>
      <p:ext uri="{BB962C8B-B14F-4D97-AF65-F5344CB8AC3E}">
        <p14:creationId xmlns:p14="http://schemas.microsoft.com/office/powerpoint/2010/main" val="138708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Arial" panose="020B0604020202020204" pitchFamily="34" charset="0"/>
                <a:cs typeface="Arial" panose="020B0604020202020204" pitchFamily="34" charset="0"/>
              </a:rPr>
              <a:t>Fig12. Heatmap of the exclusive DEPs. </a:t>
            </a:r>
            <a:r>
              <a:rPr lang="en-US" altLang="zh-CN" sz="1200" b="0" dirty="0">
                <a:latin typeface="Arial" panose="020B0604020202020204" pitchFamily="34" charset="0"/>
                <a:ea typeface="微软雅黑" panose="020B0503020204020204" pitchFamily="34" charset="-122"/>
                <a:cs typeface="Arial" panose="020B0604020202020204" pitchFamily="34" charset="0"/>
              </a:rPr>
              <a:t>The OI-WNT1 Cohort and the Control group cluster well separately.</a:t>
            </a:r>
            <a:endParaRPr lang="zh-CN" altLang="en-US" sz="1200"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32</a:t>
            </a:fld>
            <a:endParaRPr lang="zh-CN" altLang="en-US"/>
          </a:p>
        </p:txBody>
      </p:sp>
    </p:spTree>
    <p:extLst>
      <p:ext uri="{BB962C8B-B14F-4D97-AF65-F5344CB8AC3E}">
        <p14:creationId xmlns:p14="http://schemas.microsoft.com/office/powerpoint/2010/main" val="847819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statistical DEPs and the exclusive DEPs are merged together as the total DEPs.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dirty="0">
                <a:latin typeface="Arial" panose="020B0604020202020204" pitchFamily="34" charset="0"/>
                <a:ea typeface="微软雅黑" panose="020B0503020204020204" pitchFamily="34" charset="-122"/>
                <a:cs typeface="Arial" panose="020B0604020202020204" pitchFamily="34" charset="0"/>
              </a:rPr>
              <a:t>Fig13. Heatmap of the total DEPs (statistical DEPs + exclusive DEPs). </a:t>
            </a:r>
            <a:r>
              <a:rPr lang="en-US" altLang="zh-CN" sz="1200" b="0" dirty="0">
                <a:latin typeface="Arial" panose="020B0604020202020204" pitchFamily="34" charset="0"/>
                <a:ea typeface="微软雅黑" panose="020B0503020204020204" pitchFamily="34" charset="-122"/>
                <a:cs typeface="Arial" panose="020B0604020202020204" pitchFamily="34" charset="0"/>
              </a:rPr>
              <a:t>The OI-WNT1 Cohort and the Control group cluster well separately.</a:t>
            </a:r>
            <a:endParaRPr lang="zh-CN" altLang="en-US" sz="1200" b="0" dirty="0">
              <a:latin typeface="Arial" panose="020B0604020202020204" pitchFamily="34" charset="0"/>
              <a:cs typeface="Arial" panose="020B0604020202020204" pitchFamily="34" charset="0"/>
            </a:endParaRPr>
          </a:p>
          <a:p>
            <a:endParaRPr lang="zh-CN" altLang="en-US" b="0" dirty="0">
              <a:latin typeface="Arial" panose="020B0604020202020204" pitchFamily="34" charset="0"/>
              <a:ea typeface="微软雅黑" panose="020B0503020204020204" pitchFamily="34"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33</a:t>
            </a:fld>
            <a:endParaRPr lang="zh-CN" altLang="en-US"/>
          </a:p>
        </p:txBody>
      </p:sp>
    </p:spTree>
    <p:extLst>
      <p:ext uri="{BB962C8B-B14F-4D97-AF65-F5344CB8AC3E}">
        <p14:creationId xmlns:p14="http://schemas.microsoft.com/office/powerpoint/2010/main" val="199866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obtained total DEGs were used to conduct the GO/KEGG enrichment.</a:t>
            </a:r>
          </a:p>
          <a:p>
            <a:endParaRPr lang="en-US" dirty="0"/>
          </a:p>
          <a:p>
            <a:r>
              <a:rPr lang="en-US" altLang="zh-CN" sz="1200" dirty="0">
                <a:latin typeface="Arial" panose="020B0604020202020204" pitchFamily="34" charset="0"/>
                <a:cs typeface="Arial" panose="020B0604020202020204" pitchFamily="34" charset="0"/>
              </a:rPr>
              <a:t>Fig14. GO/KEGG enriched terms of up-DEPs in the OI-WNT1 cohort.</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35</a:t>
            </a:fld>
            <a:endParaRPr lang="zh-CN" altLang="en-US"/>
          </a:p>
        </p:txBody>
      </p:sp>
    </p:spTree>
    <p:extLst>
      <p:ext uri="{BB962C8B-B14F-4D97-AF65-F5344CB8AC3E}">
        <p14:creationId xmlns:p14="http://schemas.microsoft.com/office/powerpoint/2010/main" val="3277519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anose="020B0604020202020204" pitchFamily="34" charset="0"/>
                <a:cs typeface="Arial" panose="020B0604020202020204" pitchFamily="34" charset="0"/>
              </a:rPr>
              <a:t>Fig15. GO network for up-DEPs in the </a:t>
            </a:r>
            <a:r>
              <a:rPr lang="en-US" altLang="zh-CN" sz="1200" b="0" dirty="0">
                <a:latin typeface="Arial" panose="020B0604020202020204" pitchFamily="34" charset="0"/>
                <a:ea typeface="微软雅黑" panose="020B0503020204020204" pitchFamily="34" charset="-122"/>
                <a:cs typeface="Arial" panose="020B0604020202020204" pitchFamily="34" charset="0"/>
              </a:rPr>
              <a:t>OI-WNT1 Cohort </a:t>
            </a:r>
            <a:r>
              <a:rPr lang="en-US" sz="1200" dirty="0">
                <a:latin typeface="Arial" panose="020B0604020202020204" pitchFamily="34" charset="0"/>
                <a:cs typeface="Arial" panose="020B0604020202020204" pitchFamily="34" charset="0"/>
              </a:rPr>
              <a:t>. a-c. Up-DEP GO network for </a:t>
            </a:r>
            <a:r>
              <a:rPr lang="en-US" b="0" i="0" dirty="0">
                <a:solidFill>
                  <a:srgbClr val="EA4335"/>
                </a:solidFill>
                <a:effectLst/>
                <a:latin typeface="arial" panose="020B0604020202020204" pitchFamily="34" charset="0"/>
              </a:rPr>
              <a:t>BP (biological process), </a:t>
            </a:r>
            <a:r>
              <a:rPr lang="en-US" b="0" i="0" dirty="0">
                <a:solidFill>
                  <a:srgbClr val="4D5156"/>
                </a:solidFill>
                <a:effectLst/>
                <a:latin typeface="arial" panose="020B0604020202020204" pitchFamily="34" charset="0"/>
              </a:rPr>
              <a:t> CC (cellular component), and MF (molecular function) terms, separately. </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36</a:t>
            </a:fld>
            <a:endParaRPr lang="zh-CN" altLang="en-US"/>
          </a:p>
        </p:txBody>
      </p:sp>
    </p:spTree>
    <p:extLst>
      <p:ext uri="{BB962C8B-B14F-4D97-AF65-F5344CB8AC3E}">
        <p14:creationId xmlns:p14="http://schemas.microsoft.com/office/powerpoint/2010/main" val="2296346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Fig16. KEGG network for up-DEPs in the </a:t>
            </a:r>
            <a:r>
              <a:rPr lang="en-US" altLang="zh-CN" sz="1200" b="0" dirty="0">
                <a:latin typeface="Arial" panose="020B0604020202020204" pitchFamily="34" charset="0"/>
                <a:ea typeface="微软雅黑" panose="020B0503020204020204" pitchFamily="34" charset="-122"/>
                <a:cs typeface="Arial" panose="020B0604020202020204" pitchFamily="34" charset="0"/>
              </a:rPr>
              <a:t>OI-WNT1 Cohort. </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37</a:t>
            </a:fld>
            <a:endParaRPr lang="zh-CN" altLang="en-US"/>
          </a:p>
        </p:txBody>
      </p:sp>
    </p:spTree>
    <p:extLst>
      <p:ext uri="{BB962C8B-B14F-4D97-AF65-F5344CB8AC3E}">
        <p14:creationId xmlns:p14="http://schemas.microsoft.com/office/powerpoint/2010/main" val="1936200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Arial" panose="020B0604020202020204" pitchFamily="34" charset="0"/>
                <a:cs typeface="Arial" panose="020B0604020202020204" pitchFamily="34" charset="0"/>
              </a:rPr>
              <a:t>Fig17. GO/KEGG enriched terms of down-DEPs in the OI-WNT1 cohort</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38</a:t>
            </a:fld>
            <a:endParaRPr lang="zh-CN" altLang="en-US"/>
          </a:p>
        </p:txBody>
      </p:sp>
    </p:spTree>
    <p:extLst>
      <p:ext uri="{BB962C8B-B14F-4D97-AF65-F5344CB8AC3E}">
        <p14:creationId xmlns:p14="http://schemas.microsoft.com/office/powerpoint/2010/main" val="3299294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anose="020B0604020202020204" pitchFamily="34" charset="0"/>
                <a:cs typeface="Arial" panose="020B0604020202020204" pitchFamily="34" charset="0"/>
              </a:rPr>
              <a:t>Fig18. GO network for down-DEPs in the </a:t>
            </a:r>
            <a:r>
              <a:rPr lang="en-US" altLang="zh-CN" sz="1200" b="0" dirty="0">
                <a:latin typeface="Arial" panose="020B0604020202020204" pitchFamily="34" charset="0"/>
                <a:ea typeface="微软雅黑" panose="020B0503020204020204" pitchFamily="34" charset="-122"/>
                <a:cs typeface="Arial" panose="020B0604020202020204" pitchFamily="34" charset="0"/>
              </a:rPr>
              <a:t>OI-WNT1 Cohort </a:t>
            </a:r>
            <a:r>
              <a:rPr lang="en-US" sz="1200" dirty="0">
                <a:latin typeface="Arial" panose="020B0604020202020204" pitchFamily="34" charset="0"/>
                <a:cs typeface="Arial" panose="020B0604020202020204" pitchFamily="34" charset="0"/>
              </a:rPr>
              <a:t>. a-c. Down-DEP GO network for </a:t>
            </a:r>
            <a:r>
              <a:rPr lang="en-US" b="0" i="0" dirty="0">
                <a:solidFill>
                  <a:srgbClr val="EA4335"/>
                </a:solidFill>
                <a:effectLst/>
                <a:latin typeface="arial" panose="020B0604020202020204" pitchFamily="34" charset="0"/>
              </a:rPr>
              <a:t>BP (biological process), </a:t>
            </a:r>
            <a:r>
              <a:rPr lang="en-US" b="0" i="0" dirty="0">
                <a:solidFill>
                  <a:srgbClr val="4D5156"/>
                </a:solidFill>
                <a:effectLst/>
                <a:latin typeface="arial" panose="020B0604020202020204" pitchFamily="34" charset="0"/>
              </a:rPr>
              <a:t> CC (cellular component), and MF (molecular function) terms, separately. </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39</a:t>
            </a:fld>
            <a:endParaRPr lang="zh-CN" altLang="en-US"/>
          </a:p>
        </p:txBody>
      </p:sp>
    </p:spTree>
    <p:extLst>
      <p:ext uri="{BB962C8B-B14F-4D97-AF65-F5344CB8AC3E}">
        <p14:creationId xmlns:p14="http://schemas.microsoft.com/office/powerpoint/2010/main" val="1541653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Fig19. KEGG network for down-DEPs in the </a:t>
            </a:r>
            <a:r>
              <a:rPr lang="en-US" altLang="zh-CN" sz="1200" b="0" dirty="0">
                <a:latin typeface="Arial" panose="020B0604020202020204" pitchFamily="34" charset="0"/>
                <a:ea typeface="微软雅黑" panose="020B0503020204020204" pitchFamily="34" charset="-122"/>
                <a:cs typeface="Arial" panose="020B0604020202020204" pitchFamily="34" charset="0"/>
              </a:rPr>
              <a:t>OI-WNT1 Cohort. </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40</a:t>
            </a:fld>
            <a:endParaRPr lang="zh-CN" altLang="en-US"/>
          </a:p>
        </p:txBody>
      </p:sp>
    </p:spTree>
    <p:extLst>
      <p:ext uri="{BB962C8B-B14F-4D97-AF65-F5344CB8AC3E}">
        <p14:creationId xmlns:p14="http://schemas.microsoft.com/office/powerpoint/2010/main" val="1188590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DEPs were analyzed on the website STRING-</a:t>
            </a:r>
            <a:r>
              <a:rPr lang="en-US" dirty="0" err="1"/>
              <a:t>db</a:t>
            </a:r>
            <a:r>
              <a:rPr lang="en-US" dirty="0"/>
              <a:t> to obtain the full or physical PPI network of DEPs.</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43</a:t>
            </a:fld>
            <a:endParaRPr lang="zh-CN" altLang="en-US"/>
          </a:p>
        </p:txBody>
      </p:sp>
    </p:spTree>
    <p:extLst>
      <p:ext uri="{BB962C8B-B14F-4D97-AF65-F5344CB8AC3E}">
        <p14:creationId xmlns:p14="http://schemas.microsoft.com/office/powerpoint/2010/main" val="3771284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Protein quantification of DIA data</a:t>
            </a:r>
          </a:p>
          <a:p>
            <a:r>
              <a:rPr lang="en-US" dirty="0"/>
              <a:t>DIA-MS raw data were analyzed by the DIA-NN software (v1.8.1) with default parameters, against the Swiss-</a:t>
            </a:r>
            <a:r>
              <a:rPr lang="en-US" dirty="0" err="1"/>
              <a:t>Prot</a:t>
            </a:r>
            <a:r>
              <a:rPr lang="en-US" dirty="0"/>
              <a:t> Human proteome reference database (2023-03-15, 20423 entries). The raw DIA data were quantified and screened by 1% FDR, and then converted to log2 data (i.e. log2 LFQ ). The quantitative information of proteome after screening was used for subsequent analysis.</a:t>
            </a:r>
          </a:p>
          <a:p>
            <a:endParaRPr lang="en-US" dirty="0"/>
          </a:p>
          <a:p>
            <a:r>
              <a:rPr lang="en-US" dirty="0"/>
              <a:t>Figure S1 is the </a:t>
            </a:r>
            <a:r>
              <a:rPr lang="en-US" sz="1100" b="0" dirty="0">
                <a:latin typeface="Arial" panose="020B0604020202020204" pitchFamily="34" charset="0"/>
                <a:cs typeface="Arial" panose="020B0604020202020204" pitchFamily="34" charset="0"/>
              </a:rPr>
              <a:t>length distribution of detected peptides to evaluate the quality of DIA data. </a:t>
            </a:r>
          </a:p>
          <a:p>
            <a:r>
              <a:rPr lang="en-US" dirty="0"/>
              <a:t>X coordinate indicates the amino acid length of the identified peptide, and the y coordinate indicates the number of identified peptides of the corresponding length. </a:t>
            </a:r>
            <a:r>
              <a:rPr lang="en-US" b="0" i="0" dirty="0">
                <a:solidFill>
                  <a:srgbClr val="2A2B2E"/>
                </a:solidFill>
                <a:effectLst/>
                <a:latin typeface="PingFang SC"/>
              </a:rPr>
              <a:t>Most of the peptides detected by mass spectrometry were 7-27 amino acid length.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a:t>
            </a:fld>
            <a:endParaRPr lang="zh-CN" altLang="en-US"/>
          </a:p>
        </p:txBody>
      </p:sp>
    </p:spTree>
    <p:extLst>
      <p:ext uri="{BB962C8B-B14F-4D97-AF65-F5344CB8AC3E}">
        <p14:creationId xmlns:p14="http://schemas.microsoft.com/office/powerpoint/2010/main" val="4049204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PPI network was imported into </a:t>
            </a:r>
            <a:r>
              <a:rPr lang="en-US" dirty="0" err="1"/>
              <a:t>Cytoscape</a:t>
            </a:r>
            <a:r>
              <a:rPr lang="en-US" dirty="0"/>
              <a:t> to further analyze. Module 1 </a:t>
            </a:r>
            <a:r>
              <a:rPr lang="en-US" sz="1200" dirty="0">
                <a:latin typeface="Arial" panose="020B0604020202020204" pitchFamily="34" charset="0"/>
                <a:cs typeface="Arial" panose="020B0604020202020204" pitchFamily="34" charset="0"/>
              </a:rPr>
              <a:t>(20 nodes, 171 edges) was obtained by the tool MCODE. The DEPs on the Module 1 were all down-DEPs, which were further conducted the GO/KEGG enrichment.</a:t>
            </a:r>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44</a:t>
            </a:fld>
            <a:endParaRPr lang="zh-CN" altLang="en-US"/>
          </a:p>
        </p:txBody>
      </p:sp>
    </p:spTree>
    <p:extLst>
      <p:ext uri="{BB962C8B-B14F-4D97-AF65-F5344CB8AC3E}">
        <p14:creationId xmlns:p14="http://schemas.microsoft.com/office/powerpoint/2010/main" val="1867314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Shared hub DEPs of the output of the 5 algorithms NCC,</a:t>
            </a:r>
            <a:r>
              <a:rPr lang="en-US" dirty="0"/>
              <a:t> </a:t>
            </a:r>
            <a:r>
              <a:rPr lang="en-US" sz="1800" b="0" i="0" u="none" strike="noStrike" dirty="0">
                <a:solidFill>
                  <a:srgbClr val="000000"/>
                </a:solidFill>
                <a:effectLst/>
                <a:latin typeface="Calibri" panose="020F0502020204030204" pitchFamily="34" charset="0"/>
              </a:rPr>
              <a:t>DNNC</a:t>
            </a:r>
            <a:r>
              <a:rPr lang="en-US" dirty="0"/>
              <a:t>, </a:t>
            </a:r>
            <a:r>
              <a:rPr lang="en-US" sz="1800" b="0" i="0" u="none" strike="noStrike" dirty="0">
                <a:solidFill>
                  <a:srgbClr val="000000"/>
                </a:solidFill>
                <a:effectLst/>
                <a:latin typeface="Calibri" panose="020F0502020204030204" pitchFamily="34" charset="0"/>
              </a:rPr>
              <a:t>NNC,</a:t>
            </a:r>
            <a:r>
              <a:rPr lang="en-US" dirty="0"/>
              <a:t> </a:t>
            </a:r>
            <a:r>
              <a:rPr lang="en-US" sz="1800" b="0" i="0" u="none" strike="noStrike" dirty="0">
                <a:solidFill>
                  <a:srgbClr val="000000"/>
                </a:solidFill>
                <a:effectLst/>
                <a:latin typeface="Calibri" panose="020F0502020204030204" pitchFamily="34" charset="0"/>
              </a:rPr>
              <a:t>Degree,</a:t>
            </a:r>
            <a:r>
              <a:rPr lang="en-US" dirty="0"/>
              <a:t> </a:t>
            </a:r>
            <a:r>
              <a:rPr lang="en-US" sz="1800" b="0" i="0" u="none" strike="noStrike" dirty="0">
                <a:solidFill>
                  <a:srgbClr val="000000"/>
                </a:solidFill>
                <a:effectLst/>
                <a:latin typeface="Calibri" panose="020F0502020204030204" pitchFamily="34" charset="0"/>
              </a:rPr>
              <a:t>EPC (by </a:t>
            </a:r>
            <a:r>
              <a:rPr lang="en-US" sz="1800" b="0" i="0" u="none" strike="noStrike" dirty="0" err="1">
                <a:solidFill>
                  <a:srgbClr val="000000"/>
                </a:solidFill>
                <a:effectLst/>
                <a:latin typeface="Calibri" panose="020F0502020204030204" pitchFamily="34" charset="0"/>
              </a:rPr>
              <a:t>cytohubba</a:t>
            </a:r>
            <a:r>
              <a:rPr lang="en-US" sz="1800" b="0" i="0" u="none" strike="noStrike" dirty="0">
                <a:solidFill>
                  <a:srgbClr val="000000"/>
                </a:solidFill>
                <a:effectLst/>
                <a:latin typeface="Calibri" panose="020F0502020204030204" pitchFamily="34" charset="0"/>
              </a:rPr>
              <a:t>) are considered as </a:t>
            </a:r>
            <a:r>
              <a:rPr lang="en-US" sz="1800" b="1" i="0" u="none" strike="noStrike" dirty="0">
                <a:solidFill>
                  <a:srgbClr val="000000"/>
                </a:solidFill>
                <a:effectLst/>
                <a:latin typeface="Calibri" panose="020F0502020204030204" pitchFamily="34" charset="0"/>
              </a:rPr>
              <a:t>important key genes</a:t>
            </a:r>
            <a:r>
              <a:rPr lang="en-US" sz="1800" b="0" i="0" u="none" strike="noStrike" dirty="0">
                <a:solidFill>
                  <a:srgbClr val="000000"/>
                </a:solidFill>
                <a:effectLst/>
                <a:latin typeface="Calibri" panose="020F0502020204030204" pitchFamily="34" charset="0"/>
              </a:rPr>
              <a:t>, which are also the part of the DEPs of module 1.</a:t>
            </a:r>
            <a:r>
              <a:rPr lang="en-US" dirty="0"/>
              <a:t> </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45</a:t>
            </a:fld>
            <a:endParaRPr lang="zh-CN" altLang="en-US"/>
          </a:p>
        </p:txBody>
      </p:sp>
    </p:spTree>
    <p:extLst>
      <p:ext uri="{BB962C8B-B14F-4D97-AF65-F5344CB8AC3E}">
        <p14:creationId xmlns:p14="http://schemas.microsoft.com/office/powerpoint/2010/main" val="2057222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46</a:t>
            </a:fld>
            <a:endParaRPr lang="zh-CN" altLang="en-US"/>
          </a:p>
        </p:txBody>
      </p:sp>
    </p:spTree>
    <p:extLst>
      <p:ext uri="{BB962C8B-B14F-4D97-AF65-F5344CB8AC3E}">
        <p14:creationId xmlns:p14="http://schemas.microsoft.com/office/powerpoint/2010/main" val="174663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is the </a:t>
            </a:r>
            <a:r>
              <a:rPr lang="en-US" sz="1100" b="0" dirty="0">
                <a:latin typeface="Arial" panose="020B0604020202020204" pitchFamily="34" charset="0"/>
                <a:cs typeface="Arial" panose="020B0604020202020204" pitchFamily="34" charset="0"/>
              </a:rPr>
              <a:t>number of detected protein types (blue bar) and peptide types (yellow bar) of each sample.  </a:t>
            </a:r>
          </a:p>
          <a:p>
            <a:r>
              <a:rPr lang="en-US" dirty="0"/>
              <a:t>X coordinate indicates sample names, and the y coordinate indicates the </a:t>
            </a:r>
            <a:r>
              <a:rPr lang="en-US" sz="1200" b="0" dirty="0">
                <a:latin typeface="Arial" panose="020B0604020202020204" pitchFamily="34" charset="0"/>
                <a:cs typeface="Arial" panose="020B0604020202020204" pitchFamily="34" charset="0"/>
              </a:rPr>
              <a:t>number of detected protein types (blue bar) and peptide types (yellow bar) of each sample.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5</a:t>
            </a:fld>
            <a:endParaRPr lang="zh-CN" altLang="en-US"/>
          </a:p>
        </p:txBody>
      </p:sp>
    </p:spTree>
    <p:extLst>
      <p:ext uri="{BB962C8B-B14F-4D97-AF65-F5344CB8AC3E}">
        <p14:creationId xmlns:p14="http://schemas.microsoft.com/office/powerpoint/2010/main" val="390220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S3 is the </a:t>
            </a:r>
            <a:r>
              <a:rPr lang="en-US" sz="1100" b="0" dirty="0">
                <a:latin typeface="Arial" panose="020B0604020202020204" pitchFamily="34" charset="0"/>
                <a:cs typeface="Arial" panose="020B0604020202020204" pitchFamily="34" charset="0"/>
              </a:rPr>
              <a:t>number of NA protein types of each sample.  </a:t>
            </a:r>
          </a:p>
          <a:p>
            <a:r>
              <a:rPr lang="en-US" dirty="0"/>
              <a:t>X coordinate indicates sample names, and the y coordinate indicates </a:t>
            </a:r>
            <a:r>
              <a:rPr lang="en-US" sz="1200" b="0" dirty="0">
                <a:latin typeface="Arial" panose="020B0604020202020204" pitchFamily="34" charset="0"/>
                <a:cs typeface="Arial" panose="020B0604020202020204" pitchFamily="34" charset="0"/>
              </a:rPr>
              <a:t>the number of protein types not detected in the sample but detected in other samples, that is, the number of missing quantitative data in the sample. The digital label represents the proportion of missing data in the sample.</a:t>
            </a:r>
          </a:p>
          <a:p>
            <a:r>
              <a:rPr lang="en-US" b="0" i="0" dirty="0">
                <a:solidFill>
                  <a:srgbClr val="2A2B2E"/>
                </a:solidFill>
                <a:effectLst/>
                <a:latin typeface="PingFang SC"/>
              </a:rPr>
              <a:t>The lower the proportion of missing data, the higher the consistency of protein detection and quantification, and the higher the quantitative data quality and the analysis accuracy.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6</a:t>
            </a:fld>
            <a:endParaRPr lang="zh-CN" altLang="en-US"/>
          </a:p>
        </p:txBody>
      </p:sp>
    </p:spTree>
    <p:extLst>
      <p:ext uri="{BB962C8B-B14F-4D97-AF65-F5344CB8AC3E}">
        <p14:creationId xmlns:p14="http://schemas.microsoft.com/office/powerpoint/2010/main" val="3896935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detected protein types were divided into matrisome proteins and non-matrisome proteins. For the </a:t>
            </a:r>
            <a:r>
              <a:rPr lang="en-US" dirty="0" err="1"/>
              <a:t>matrisome</a:t>
            </a:r>
            <a:r>
              <a:rPr lang="en-US" dirty="0"/>
              <a:t> proteins,   they were further categorized into </a:t>
            </a:r>
            <a:r>
              <a:rPr lang="en-US" b="0" i="0" dirty="0">
                <a:solidFill>
                  <a:srgbClr val="212121"/>
                </a:solidFill>
                <a:effectLst/>
                <a:latin typeface="Noto Serif" panose="02020600060500020200" pitchFamily="18" charset="0"/>
              </a:rPr>
              <a:t>core matrisome (ECM proteins,   encompassing collagens,   proteoglycans,   and glycoproteins) and non-core matrisome (ECM regulators,   ECM affiliated,   and secreted factors),   according to a matrisome classification database (</a:t>
            </a:r>
            <a:r>
              <a:rPr lang="en-US" b="0" i="0" u="none" strike="noStrike" dirty="0">
                <a:solidFill>
                  <a:srgbClr val="212121"/>
                </a:solidFill>
                <a:effectLst/>
                <a:latin typeface="Noto Serif" panose="02020600060500020200" pitchFamily="18" charset="0"/>
                <a:hlinkClick r:id="rId3"/>
              </a:rPr>
              <a:t>matrisomeproject.mit.edu</a:t>
            </a:r>
            <a:r>
              <a:rPr lang="en-US" b="0" i="0" dirty="0">
                <a:solidFill>
                  <a:srgbClr val="212121"/>
                </a:solidFill>
                <a:effectLst/>
                <a:latin typeface="Noto Serif" panose="02020600060500020200" pitchFamily="18" charset="0"/>
              </a:rPr>
              <a:t>)</a:t>
            </a:r>
            <a:endParaRPr lang="en-US" dirty="0"/>
          </a:p>
          <a:p>
            <a:endParaRPr lang="en-US" dirty="0"/>
          </a:p>
          <a:p>
            <a:r>
              <a:rPr lang="en-US" dirty="0"/>
              <a:t>Fig1.</a:t>
            </a:r>
          </a:p>
          <a:p>
            <a:r>
              <a:rPr lang="en-US" dirty="0"/>
              <a:t>Left: </a:t>
            </a:r>
            <a:r>
              <a:rPr lang="en-US" dirty="0" err="1"/>
              <a:t>Barchart</a:t>
            </a:r>
            <a:r>
              <a:rPr lang="en-US" dirty="0"/>
              <a:t> showing the numbers of proteins detected per sample,   categorized into matrisome (</a:t>
            </a:r>
            <a:r>
              <a:rPr lang="en-US" dirty="0" err="1"/>
              <a:t>coloured</a:t>
            </a:r>
            <a:r>
              <a:rPr lang="en-US" dirty="0"/>
              <a:t>) or non-matrisome proteins (grey)</a:t>
            </a:r>
          </a:p>
          <a:p>
            <a:r>
              <a:rPr lang="en-US" dirty="0"/>
              <a:t>Right: </a:t>
            </a:r>
            <a:r>
              <a:rPr lang="en-US" dirty="0" err="1"/>
              <a:t>Barchart</a:t>
            </a:r>
            <a:r>
              <a:rPr lang="en-US" dirty="0"/>
              <a:t> showing the composition of the matrisome and matrisome-associated proteins. Heights of bars indicate the number of proteins in each category detected per sample.</a:t>
            </a:r>
          </a:p>
          <a:p>
            <a:endParaRPr lang="en-US" dirty="0"/>
          </a:p>
          <a:p>
            <a:r>
              <a:rPr lang="en-US" dirty="0"/>
              <a:t>Table1. Supplementary data of Fig1.</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7</a:t>
            </a:fld>
            <a:endParaRPr lang="zh-CN" altLang="en-US"/>
          </a:p>
        </p:txBody>
      </p:sp>
    </p:spTree>
    <p:extLst>
      <p:ext uri="{BB962C8B-B14F-4D97-AF65-F5344CB8AC3E}">
        <p14:creationId xmlns:p14="http://schemas.microsoft.com/office/powerpoint/2010/main" val="340501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Noto Sans" panose="020B0502040504020204" pitchFamily="34" charset="0"/>
              </a:rPr>
              <a:t>Fig2. Venn diagrams of detected proteins among samples </a:t>
            </a:r>
            <a:r>
              <a:rPr lang="en-US" altLang="zh-CN" b="0" dirty="0">
                <a:latin typeface="Arial" panose="020B0604020202020204" pitchFamily="34" charset="0"/>
                <a:cs typeface="Arial" panose="020B0604020202020204" pitchFamily="34" charset="0"/>
              </a:rPr>
              <a:t>(control group, experimental group) in each protein category.</a:t>
            </a:r>
            <a:endParaRPr lang="en-US" b="0" dirty="0"/>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8</a:t>
            </a:fld>
            <a:endParaRPr lang="zh-CN" altLang="en-US"/>
          </a:p>
        </p:txBody>
      </p:sp>
    </p:spTree>
    <p:extLst>
      <p:ext uri="{BB962C8B-B14F-4D97-AF65-F5344CB8AC3E}">
        <p14:creationId xmlns:p14="http://schemas.microsoft.com/office/powerpoint/2010/main" val="262194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Noto Sans" panose="020B0502040504020204" pitchFamily="34" charset="0"/>
              </a:rPr>
              <a:t>Fig3. Venn diagrams showing the number of detected proteins (detected in at least one sample of the group) in </a:t>
            </a:r>
            <a:r>
              <a:rPr lang="en-US" altLang="zh-CN" sz="1200" dirty="0">
                <a:latin typeface="Arial" panose="020B0604020202020204" pitchFamily="34" charset="0"/>
                <a:cs typeface="Arial" panose="020B0604020202020204" pitchFamily="34" charset="0"/>
              </a:rPr>
              <a:t>WNT1-OI cohort </a:t>
            </a:r>
            <a:r>
              <a:rPr lang="en-US" b="0" i="0" dirty="0">
                <a:solidFill>
                  <a:srgbClr val="212121"/>
                </a:solidFill>
                <a:effectLst/>
                <a:latin typeface="Noto Sans" panose="020B0502040504020204" pitchFamily="34" charset="0"/>
              </a:rPr>
              <a:t>and control group. </a:t>
            </a:r>
          </a:p>
          <a:p>
            <a:r>
              <a:rPr lang="en-US" dirty="0"/>
              <a:t>It can be seen that </a:t>
            </a:r>
            <a:r>
              <a:rPr lang="en-US" b="1" dirty="0"/>
              <a:t>ELN,   FBLN7,   GLDN,   GPC4,   CTSO,   LOXL2 </a:t>
            </a:r>
            <a:r>
              <a:rPr lang="en-US" dirty="0"/>
              <a:t>were only detected in control group. WNT1 variant OI disease seems to be related to the low expression of these 6 </a:t>
            </a:r>
            <a:r>
              <a:rPr lang="en-US" dirty="0" err="1"/>
              <a:t>matrisome</a:t>
            </a:r>
            <a:r>
              <a:rPr lang="en-US" dirty="0"/>
              <a:t> proteins,   which can be the potential target of treatment.</a:t>
            </a:r>
          </a:p>
        </p:txBody>
      </p:sp>
      <p:sp>
        <p:nvSpPr>
          <p:cNvPr id="4" name="Slide Number Placeholder 3"/>
          <p:cNvSpPr>
            <a:spLocks noGrp="1"/>
          </p:cNvSpPr>
          <p:nvPr>
            <p:ph type="sldNum" sz="quarter" idx="5"/>
          </p:nvPr>
        </p:nvSpPr>
        <p:spPr/>
        <p:txBody>
          <a:bodyPr/>
          <a:lstStyle/>
          <a:p>
            <a:pPr>
              <a:defRPr/>
            </a:pPr>
            <a:fld id="{4D844F22-879B-4B40-BF39-C38C41D872B4}" type="slidenum">
              <a:rPr lang="zh-CN" altLang="en-US" smtClean="0"/>
              <a:pPr>
                <a:defRPr/>
              </a:pPr>
              <a:t>9</a:t>
            </a:fld>
            <a:endParaRPr lang="zh-CN" altLang="en-US"/>
          </a:p>
        </p:txBody>
      </p:sp>
    </p:spTree>
    <p:extLst>
      <p:ext uri="{BB962C8B-B14F-4D97-AF65-F5344CB8AC3E}">
        <p14:creationId xmlns:p14="http://schemas.microsoft.com/office/powerpoint/2010/main" val="3573638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pSp>
        <p:nvGrpSpPr>
          <p:cNvPr id="3" name="组合 6"/>
          <p:cNvGrpSpPr/>
          <p:nvPr/>
        </p:nvGrpSpPr>
        <p:grpSpPr bwMode="auto">
          <a:xfrm>
            <a:off x="0" y="5929314"/>
            <a:ext cx="9144000" cy="881063"/>
            <a:chOff x="0" y="5905567"/>
            <a:chExt cx="9144000" cy="881019"/>
          </a:xfrm>
        </p:grpSpPr>
        <p:cxnSp>
          <p:nvCxnSpPr>
            <p:cNvPr id="4" name="直接连接符 7"/>
            <p:cNvCxnSpPr/>
            <p:nvPr/>
          </p:nvCxnSpPr>
          <p:spPr>
            <a:xfrm>
              <a:off x="0" y="6381794"/>
              <a:ext cx="2000250" cy="1587"/>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p:nvCxnSpPr>
          <p:spPr>
            <a:xfrm>
              <a:off x="2786063" y="6381794"/>
              <a:ext cx="6357937" cy="1587"/>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6" name="图片 8"/>
            <p:cNvPicPr>
              <a:picLocks noChangeAspect="1" noChangeArrowheads="1"/>
            </p:cNvPicPr>
            <p:nvPr/>
          </p:nvPicPr>
          <p:blipFill>
            <a:blip r:embed="rId2" cstate="print"/>
            <a:srcRect/>
            <a:stretch>
              <a:fillRect/>
            </a:stretch>
          </p:blipFill>
          <p:spPr bwMode="auto">
            <a:xfrm>
              <a:off x="357158" y="5905567"/>
              <a:ext cx="2428892" cy="881019"/>
            </a:xfrm>
            <a:prstGeom prst="rect">
              <a:avLst/>
            </a:prstGeom>
            <a:noFill/>
            <a:ln w="9525">
              <a:noFill/>
              <a:miter lim="800000"/>
              <a:headEnd/>
              <a:tailEnd/>
            </a:ln>
          </p:spPr>
        </p:pic>
      </p:grpSp>
      <p:pic>
        <p:nvPicPr>
          <p:cNvPr id="7" name="Picture 3"/>
          <p:cNvPicPr>
            <a:picLocks noChangeAspect="1" noChangeArrowheads="1"/>
          </p:cNvPicPr>
          <p:nvPr/>
        </p:nvPicPr>
        <p:blipFill>
          <a:blip r:embed="rId3" cstate="print"/>
          <a:srcRect/>
          <a:stretch>
            <a:fillRect/>
          </a:stretch>
        </p:blipFill>
        <p:spPr bwMode="auto">
          <a:xfrm>
            <a:off x="5141915" y="1"/>
            <a:ext cx="4002087" cy="2643188"/>
          </a:xfrm>
          <a:prstGeom prst="rect">
            <a:avLst/>
          </a:prstGeom>
          <a:noFill/>
          <a:ln w="9525">
            <a:noFill/>
            <a:miter lim="800000"/>
            <a:headEnd/>
            <a:tailEnd/>
          </a:ln>
        </p:spPr>
      </p:pic>
      <p:sp>
        <p:nvSpPr>
          <p:cNvPr id="2" name="标题 1"/>
          <p:cNvSpPr>
            <a:spLocks noGrp="1"/>
          </p:cNvSpPr>
          <p:nvPr>
            <p:ph type="ctrTitle"/>
          </p:nvPr>
        </p:nvSpPr>
        <p:spPr>
          <a:xfrm>
            <a:off x="468315" y="214291"/>
            <a:ext cx="7104083" cy="714380"/>
          </a:xfrm>
        </p:spPr>
        <p:txBody>
          <a:bodyPr>
            <a:noAutofit/>
          </a:bodyPr>
          <a:lstStyle>
            <a:lvl1pPr algn="l">
              <a:defRPr sz="3600" b="1">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5C899A88-1F25-4501-8635-0BC5C11C3167}"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142852"/>
            <a:ext cx="8229600" cy="1143000"/>
          </a:xfrm>
        </p:spPr>
        <p:txBody>
          <a:bodyPr>
            <a:normAutofit/>
          </a:bodyPr>
          <a:lstStyle>
            <a:lvl1pPr>
              <a:defRPr sz="3600"/>
            </a:lvl1pPr>
          </a:lstStyle>
          <a:p>
            <a:r>
              <a:rPr lang="zh-CN" altLang="en-US" noProof="1"/>
              <a:t>单击此处编辑母版标题样式</a:t>
            </a:r>
          </a:p>
        </p:txBody>
      </p:sp>
      <p:sp>
        <p:nvSpPr>
          <p:cNvPr id="3" name="竖排文字占位符 2"/>
          <p:cNvSpPr>
            <a:spLocks noGrp="1"/>
          </p:cNvSpPr>
          <p:nvPr>
            <p:ph type="body" orient="vert" idx="1"/>
          </p:nvPr>
        </p:nvSpPr>
        <p:spPr>
          <a:xfrm>
            <a:off x="457200" y="1600201"/>
            <a:ext cx="8229600" cy="45259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7360E073-0DD2-4477-8190-6F5DE30FB9BE}"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9"/>
            <a:ext cx="6019800" cy="58515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A0711A33-2AC6-45C2-8C50-B07AEA9CB1A1}"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643051"/>
            <a:ext cx="8229600" cy="4525963"/>
          </a:xfrm>
          <a:prstGeom prst="rect">
            <a:avLst/>
          </a:prstGeo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4" name="日期占位符 3"/>
          <p:cNvSpPr>
            <a:spLocks noGrp="1"/>
          </p:cNvSpPr>
          <p:nvPr>
            <p:ph type="dt" sz="half" idx="10"/>
          </p:nvPr>
        </p:nvSpPr>
        <p:spPr>
          <a:xfrm>
            <a:off x="6727032" y="6407944"/>
            <a:ext cx="1920240" cy="365760"/>
          </a:xfrm>
          <a:prstGeom prst="rect">
            <a:avLst/>
          </a:prstGeom>
        </p:spPr>
        <p:txBody>
          <a:bodyPr/>
          <a:lstStyle/>
          <a:p>
            <a:pPr>
              <a:buFontTx/>
              <a:buNone/>
              <a:defRPr/>
            </a:pPr>
            <a:endParaRPr lang="zh-CN" altLang="en-US" dirty="0">
              <a:solidFill>
                <a:prstClr val="black"/>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a:xfrm>
            <a:off x="4380074" y="6407944"/>
            <a:ext cx="2350681" cy="365125"/>
          </a:xfrm>
          <a:prstGeom prst="rect">
            <a:avLst/>
          </a:prstGeom>
        </p:spPr>
        <p:txBody>
          <a:bodyPr/>
          <a:lstStyle/>
          <a:p>
            <a:pPr>
              <a:buFontTx/>
              <a:buNone/>
              <a:defRPr/>
            </a:pPr>
            <a:r>
              <a:rPr lang="zh-CN" altLang="en-US" dirty="0">
                <a:solidFill>
                  <a:prstClr val="black"/>
                </a:solidFill>
                <a:latin typeface="Arial" panose="020B0604020202020204" pitchFamily="34" charset="0"/>
                <a:ea typeface="宋体" panose="02010600030101010101" pitchFamily="2" charset="-122"/>
              </a:rPr>
              <a:t>香港大学深圳医院</a:t>
            </a:r>
          </a:p>
        </p:txBody>
      </p:sp>
      <p:sp>
        <p:nvSpPr>
          <p:cNvPr id="6" name="灯片编号占位符 5"/>
          <p:cNvSpPr>
            <a:spLocks noGrp="1"/>
          </p:cNvSpPr>
          <p:nvPr>
            <p:ph type="sldNum" sz="quarter" idx="12"/>
          </p:nvPr>
        </p:nvSpPr>
        <p:spPr>
          <a:xfrm>
            <a:off x="8647272" y="6407944"/>
            <a:ext cx="365760" cy="365125"/>
          </a:xfrm>
          <a:prstGeom prst="rect">
            <a:avLst/>
          </a:prstGeo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a:t>
            </a:fld>
            <a:endParaRPr lang="zh-CN" altLang="en-US">
              <a:solidFill>
                <a:prstClr val="black"/>
              </a:solidFill>
              <a:latin typeface="Arial" panose="020B0604020202020204" pitchFamily="34" charset="0"/>
              <a:ea typeface="宋体" panose="02010600030101010101" pitchFamily="2" charset="-122"/>
            </a:endParaRPr>
          </a:p>
        </p:txBody>
      </p:sp>
      <p:sp>
        <p:nvSpPr>
          <p:cNvPr id="7" name="标题 6"/>
          <p:cNvSpPr>
            <a:spLocks noGrp="1"/>
          </p:cNvSpPr>
          <p:nvPr>
            <p:ph type="title"/>
          </p:nvPr>
        </p:nvSpPr>
        <p:spPr>
          <a:xfrm>
            <a:off x="500034" y="428605"/>
            <a:ext cx="8229600" cy="928695"/>
          </a:xfrm>
        </p:spPr>
        <p:txBody>
          <a:bodyPr rtlCol="0">
            <a:normAutofit/>
          </a:bodyPr>
          <a:lstStyle>
            <a:lvl1pPr algn="l">
              <a:defRPr sz="3600"/>
            </a:lvl1pPr>
          </a:lstStyle>
          <a:p>
            <a:r>
              <a:rPr kumimoji="0" lang="zh-CN" altLang="en-US"/>
              <a:t>单击此处编辑母版标题样式</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pSp>
        <p:nvGrpSpPr>
          <p:cNvPr id="3" name="组合 6"/>
          <p:cNvGrpSpPr/>
          <p:nvPr/>
        </p:nvGrpSpPr>
        <p:grpSpPr>
          <a:xfrm>
            <a:off x="0" y="5929331"/>
            <a:ext cx="9144000" cy="881019"/>
            <a:chOff x="0" y="5905567"/>
            <a:chExt cx="9144000" cy="881019"/>
          </a:xfrm>
        </p:grpSpPr>
        <p:cxnSp>
          <p:nvCxnSpPr>
            <p:cNvPr id="8" name="直接连接符 7"/>
            <p:cNvCxnSpPr/>
            <p:nvPr/>
          </p:nvCxnSpPr>
          <p:spPr>
            <a:xfrm>
              <a:off x="0" y="6381732"/>
              <a:ext cx="2000264" cy="1588"/>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786050" y="6381732"/>
              <a:ext cx="6357950" cy="1535"/>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10" name="图片 8"/>
            <p:cNvPicPr>
              <a:picLocks noChangeAspect="1"/>
            </p:cNvPicPr>
            <p:nvPr/>
          </p:nvPicPr>
          <p:blipFill>
            <a:blip r:embed="rId2" cstate="print"/>
            <a:srcRect l="4329" r="2733"/>
            <a:stretch>
              <a:fillRect/>
            </a:stretch>
          </p:blipFill>
          <p:spPr bwMode="auto">
            <a:xfrm>
              <a:off x="357158" y="5905567"/>
              <a:ext cx="2428892" cy="881019"/>
            </a:xfrm>
            <a:prstGeom prst="rect">
              <a:avLst/>
            </a:prstGeom>
            <a:noFill/>
            <a:ln w="9525">
              <a:noFill/>
              <a:miter lim="800000"/>
              <a:headEnd/>
              <a:tailEnd/>
            </a:ln>
          </p:spPr>
        </p:pic>
      </p:grpSp>
      <p:pic>
        <p:nvPicPr>
          <p:cNvPr id="11" name="Picture 3"/>
          <p:cNvPicPr>
            <a:picLocks noChangeAspect="1" noChangeArrowheads="1"/>
          </p:cNvPicPr>
          <p:nvPr/>
        </p:nvPicPr>
        <p:blipFill>
          <a:blip r:embed="rId3" cstate="print"/>
          <a:srcRect/>
          <a:stretch>
            <a:fillRect/>
          </a:stretch>
        </p:blipFill>
        <p:spPr bwMode="auto">
          <a:xfrm>
            <a:off x="5141468" y="2"/>
            <a:ext cx="4002533" cy="2643183"/>
          </a:xfrm>
          <a:prstGeom prst="rect">
            <a:avLst/>
          </a:prstGeom>
          <a:noFill/>
          <a:ln w="9525">
            <a:noFill/>
            <a:miter lim="800000"/>
            <a:headEnd/>
            <a:tailEnd/>
          </a:ln>
          <a:effectLst/>
        </p:spPr>
      </p:pic>
      <p:sp>
        <p:nvSpPr>
          <p:cNvPr id="2" name="标题 1"/>
          <p:cNvSpPr>
            <a:spLocks noGrp="1"/>
          </p:cNvSpPr>
          <p:nvPr>
            <p:ph type="ctrTitle"/>
          </p:nvPr>
        </p:nvSpPr>
        <p:spPr>
          <a:xfrm>
            <a:off x="428596" y="357167"/>
            <a:ext cx="7104083" cy="714380"/>
          </a:xfrm>
        </p:spPr>
        <p:txBody>
          <a:bodyPr>
            <a:noAutofit/>
          </a:bodyPr>
          <a:lstStyle>
            <a:lvl1pPr algn="l">
              <a:defRPr sz="36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28604"/>
            <a:ext cx="8229600" cy="857256"/>
          </a:xfrm>
        </p:spPr>
        <p:txBody>
          <a:bodyPr>
            <a:normAutofit/>
          </a:bodyPr>
          <a:lstStyle>
            <a:lvl1pPr algn="ctr">
              <a:defRPr sz="3600"/>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457200" y="1600201"/>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quarter" idx="2"/>
          </p:nvPr>
        </p:nvSpPr>
        <p:spPr>
          <a:xfrm>
            <a:off x="4648200" y="1600201"/>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90"/>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9"/>
          <p:cNvSpPr>
            <a:spLocks noGrp="1"/>
          </p:cNvSpPr>
          <p:nvPr>
            <p:ph type="dt" sz="half" idx="10"/>
          </p:nvPr>
        </p:nvSpPr>
        <p:spPr>
          <a:xfrm>
            <a:off x="6727032" y="6407944"/>
            <a:ext cx="1920240" cy="365760"/>
          </a:xfrm>
          <a:prstGeom prst="rect">
            <a:avLst/>
          </a:prstGeom>
        </p:spPr>
        <p:txBody>
          <a:bodyPr/>
          <a:lstStyle>
            <a:lvl1pPr>
              <a:defRPr/>
            </a:lvl1pPr>
          </a:lstStyle>
          <a:p>
            <a:pPr>
              <a:buFontTx/>
              <a:buNone/>
              <a:defRPr/>
            </a:pPr>
            <a:endParaRPr lang="zh-CN" altLang="en-US">
              <a:solidFill>
                <a:prstClr val="black"/>
              </a:solidFill>
              <a:latin typeface="Arial" panose="020B0604020202020204" pitchFamily="34" charset="0"/>
              <a:ea typeface="宋体" panose="02010600030101010101" pitchFamily="2" charset="-122"/>
            </a:endParaRPr>
          </a:p>
        </p:txBody>
      </p:sp>
      <p:sp>
        <p:nvSpPr>
          <p:cNvPr id="7" name="页脚占位符 21"/>
          <p:cNvSpPr>
            <a:spLocks noGrp="1"/>
          </p:cNvSpPr>
          <p:nvPr>
            <p:ph type="ftr" sz="quarter" idx="11"/>
          </p:nvPr>
        </p:nvSpPr>
        <p:spPr>
          <a:xfrm>
            <a:off x="4380074" y="6407944"/>
            <a:ext cx="2350681" cy="365125"/>
          </a:xfrm>
          <a:prstGeom prst="rect">
            <a:avLst/>
          </a:prstGeom>
        </p:spPr>
        <p:txBody>
          <a:bodyPr/>
          <a:lstStyle>
            <a:lvl1pPr>
              <a:defRPr/>
            </a:lvl1pPr>
          </a:lstStyle>
          <a:p>
            <a:pPr>
              <a:buFontTx/>
              <a:buNone/>
              <a:defRPr/>
            </a:pPr>
            <a:r>
              <a:rPr lang="zh-CN" altLang="en-US">
                <a:solidFill>
                  <a:prstClr val="black"/>
                </a:solidFill>
                <a:latin typeface="Arial" panose="020B0604020202020204" pitchFamily="34" charset="0"/>
                <a:ea typeface="宋体" panose="02010600030101010101" pitchFamily="2" charset="-122"/>
              </a:rPr>
              <a:t>香港大学深圳医院</a:t>
            </a:r>
          </a:p>
        </p:txBody>
      </p:sp>
      <p:sp>
        <p:nvSpPr>
          <p:cNvPr id="8" name="灯片编号占位符 17"/>
          <p:cNvSpPr>
            <a:spLocks noGrp="1"/>
          </p:cNvSpPr>
          <p:nvPr>
            <p:ph type="sldNum" sz="quarter" idx="12"/>
          </p:nvPr>
        </p:nvSpPr>
        <p:spPr>
          <a:xfrm>
            <a:off x="8647272" y="6407944"/>
            <a:ext cx="365760" cy="365125"/>
          </a:xfrm>
          <a:prstGeom prst="rect">
            <a:avLst/>
          </a:prstGeom>
        </p:spPr>
        <p:txBody>
          <a:bodyPr/>
          <a:lstStyle>
            <a:lvl1pPr>
              <a:defRPr/>
            </a:lvl1pPr>
          </a:lstStyle>
          <a:p>
            <a:pPr>
              <a:buFontTx/>
              <a:buNone/>
              <a:defRPr/>
            </a:pPr>
            <a:fld id="{73219599-11EB-41B2-8FD6-793310E14E3A}" type="slidenum">
              <a:rPr lang="zh-CN" altLang="en-US">
                <a:solidFill>
                  <a:prstClr val="black"/>
                </a:solidFill>
                <a:latin typeface="Arial" panose="020B0604020202020204" pitchFamily="34" charset="0"/>
                <a:ea typeface="宋体" panose="02010600030101010101" pitchFamily="2" charset="-122"/>
              </a:rPr>
              <a:pPr>
                <a:buFontTx/>
                <a:buNone/>
                <a:defRPr/>
              </a:pPr>
              <a:t>‹#›</a:t>
            </a:fld>
            <a:endParaRPr lang="zh-CN" altLang="en-US">
              <a:solidFill>
                <a:prstClr val="black"/>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1"/>
            <a:ext cx="2133600" cy="365125"/>
          </a:xfrm>
          <a:prstGeom prst="rect">
            <a:avLst/>
          </a:prstGeom>
        </p:spPr>
        <p:txBody>
          <a:bodyPr/>
          <a:lstStyle/>
          <a:p>
            <a:pPr>
              <a:buFontTx/>
              <a:buNone/>
            </a:pPr>
            <a:endParaRPr lang="zh-CN" altLang="en-US">
              <a:solidFill>
                <a:prstClr val="black"/>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a:xfrm>
            <a:off x="3124200" y="6356351"/>
            <a:ext cx="2895600" cy="365125"/>
          </a:xfrm>
          <a:prstGeom prst="rect">
            <a:avLst/>
          </a:prstGeom>
        </p:spPr>
        <p:txBody>
          <a:bodyPr/>
          <a:lstStyle/>
          <a:p>
            <a:pPr>
              <a:buFontTx/>
              <a:buNone/>
            </a:pPr>
            <a:r>
              <a:rPr lang="zh-CN" altLang="en-US">
                <a:solidFill>
                  <a:prstClr val="black"/>
                </a:solidFill>
                <a:latin typeface="Arial" panose="020B0604020202020204" pitchFamily="34" charset="0"/>
                <a:ea typeface="宋体" panose="02010600030101010101" pitchFamily="2" charset="-122"/>
              </a:rPr>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a:lstStyle/>
          <a:p>
            <a:pPr>
              <a:buFontTx/>
              <a:buNone/>
            </a:pPr>
            <a:fld id="{947A3777-DC1A-41D8-A1AD-AC372DAEE4E7}" type="slidenum">
              <a:rPr lang="zh-CN" altLang="en-US" smtClean="0">
                <a:solidFill>
                  <a:prstClr val="black"/>
                </a:solidFill>
                <a:latin typeface="Arial" panose="020B0604020202020204" pitchFamily="34" charset="0"/>
                <a:ea typeface="宋体" panose="02010600030101010101" pitchFamily="2" charset="-122"/>
              </a:rPr>
              <a:pPr>
                <a:buFontTx/>
                <a:buNone/>
              </a:pPr>
              <a:t>‹#›</a:t>
            </a:fld>
            <a:endParaRPr lang="zh-CN" altLang="en-US">
              <a:solidFill>
                <a:prstClr val="black"/>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pSp>
        <p:nvGrpSpPr>
          <p:cNvPr id="3" name="组合 6"/>
          <p:cNvGrpSpPr/>
          <p:nvPr/>
        </p:nvGrpSpPr>
        <p:grpSpPr bwMode="auto">
          <a:xfrm>
            <a:off x="0" y="5929314"/>
            <a:ext cx="9144000" cy="881063"/>
            <a:chOff x="0" y="5905567"/>
            <a:chExt cx="9144000" cy="881019"/>
          </a:xfrm>
        </p:grpSpPr>
        <p:cxnSp>
          <p:nvCxnSpPr>
            <p:cNvPr id="4" name="直接连接符 7"/>
            <p:cNvCxnSpPr/>
            <p:nvPr/>
          </p:nvCxnSpPr>
          <p:spPr>
            <a:xfrm>
              <a:off x="0" y="6381794"/>
              <a:ext cx="2000250" cy="1587"/>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5" name="直接连接符 8"/>
            <p:cNvCxnSpPr/>
            <p:nvPr/>
          </p:nvCxnSpPr>
          <p:spPr>
            <a:xfrm>
              <a:off x="2786063" y="6381794"/>
              <a:ext cx="6357937" cy="1587"/>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6" name="图片 8"/>
            <p:cNvPicPr>
              <a:picLocks noChangeAspect="1" noChangeArrowheads="1"/>
            </p:cNvPicPr>
            <p:nvPr/>
          </p:nvPicPr>
          <p:blipFill>
            <a:blip r:embed="rId2" cstate="print"/>
            <a:srcRect/>
            <a:stretch>
              <a:fillRect/>
            </a:stretch>
          </p:blipFill>
          <p:spPr bwMode="auto">
            <a:xfrm>
              <a:off x="357158" y="5905567"/>
              <a:ext cx="2428892" cy="881019"/>
            </a:xfrm>
            <a:prstGeom prst="rect">
              <a:avLst/>
            </a:prstGeom>
            <a:noFill/>
            <a:ln w="9525">
              <a:noFill/>
              <a:miter lim="800000"/>
              <a:headEnd/>
              <a:tailEnd/>
            </a:ln>
          </p:spPr>
        </p:pic>
      </p:grpSp>
      <p:pic>
        <p:nvPicPr>
          <p:cNvPr id="7" name="Picture 3"/>
          <p:cNvPicPr>
            <a:picLocks noChangeAspect="1" noChangeArrowheads="1"/>
          </p:cNvPicPr>
          <p:nvPr/>
        </p:nvPicPr>
        <p:blipFill>
          <a:blip r:embed="rId3" cstate="print"/>
          <a:srcRect/>
          <a:stretch>
            <a:fillRect/>
          </a:stretch>
        </p:blipFill>
        <p:spPr bwMode="auto">
          <a:xfrm>
            <a:off x="5141915" y="1"/>
            <a:ext cx="4002087" cy="2643188"/>
          </a:xfrm>
          <a:prstGeom prst="rect">
            <a:avLst/>
          </a:prstGeom>
          <a:noFill/>
          <a:ln w="9525">
            <a:noFill/>
            <a:miter lim="800000"/>
            <a:headEnd/>
            <a:tailEnd/>
          </a:ln>
        </p:spPr>
      </p:pic>
      <p:sp>
        <p:nvSpPr>
          <p:cNvPr id="2" name="标题 1"/>
          <p:cNvSpPr>
            <a:spLocks noGrp="1"/>
          </p:cNvSpPr>
          <p:nvPr>
            <p:ph type="ctrTitle"/>
          </p:nvPr>
        </p:nvSpPr>
        <p:spPr>
          <a:xfrm>
            <a:off x="468315" y="214291"/>
            <a:ext cx="7104083" cy="714380"/>
          </a:xfrm>
        </p:spPr>
        <p:txBody>
          <a:bodyPr>
            <a:noAutofit/>
          </a:bodyPr>
          <a:lstStyle>
            <a:lvl1pPr algn="l">
              <a:defRPr sz="3600" b="1">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p:nvCxnSpPr>
        <p:spPr>
          <a:xfrm>
            <a:off x="285750" y="1430339"/>
            <a:ext cx="8229600" cy="1587"/>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285728"/>
            <a:ext cx="8229600" cy="1143000"/>
          </a:xfrm>
        </p:spPr>
        <p:txBody>
          <a:bodyPr>
            <a:normAutofit/>
          </a:bodyPr>
          <a:lstStyle>
            <a:lvl1pPr>
              <a:defRPr sz="3600"/>
            </a:lvl1pPr>
          </a:lstStyle>
          <a:p>
            <a:r>
              <a:rPr lang="zh-CN" altLang="en-US" noProof="1"/>
              <a:t>单击此处编辑母版标题样式</a:t>
            </a:r>
          </a:p>
        </p:txBody>
      </p:sp>
      <p:sp>
        <p:nvSpPr>
          <p:cNvPr id="3" name="内容占位符 2"/>
          <p:cNvSpPr>
            <a:spLocks noGrp="1"/>
          </p:cNvSpPr>
          <p:nvPr>
            <p:ph idx="1"/>
          </p:nvPr>
        </p:nvSpPr>
        <p:spPr>
          <a:xfrm>
            <a:off x="285720" y="1830388"/>
            <a:ext cx="8229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6"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7"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85240E90-CA2C-4648-8C08-47E54D02476C}"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p:nvCxnSpPr>
        <p:spPr>
          <a:xfrm>
            <a:off x="285750" y="1430339"/>
            <a:ext cx="8229600" cy="1587"/>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285728"/>
            <a:ext cx="8229600" cy="1143000"/>
          </a:xfrm>
        </p:spPr>
        <p:txBody>
          <a:bodyPr>
            <a:normAutofit/>
          </a:bodyPr>
          <a:lstStyle>
            <a:lvl1pPr>
              <a:defRPr sz="3600"/>
            </a:lvl1pPr>
          </a:lstStyle>
          <a:p>
            <a:r>
              <a:rPr lang="zh-CN" altLang="en-US" noProof="1"/>
              <a:t>单击此处编辑母版标题样式</a:t>
            </a:r>
          </a:p>
        </p:txBody>
      </p:sp>
      <p:sp>
        <p:nvSpPr>
          <p:cNvPr id="3" name="内容占位符 2"/>
          <p:cNvSpPr>
            <a:spLocks noGrp="1"/>
          </p:cNvSpPr>
          <p:nvPr>
            <p:ph idx="1"/>
          </p:nvPr>
        </p:nvSpPr>
        <p:spPr>
          <a:xfrm>
            <a:off x="285720" y="1830388"/>
            <a:ext cx="8229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6"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7"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85240E90-CA2C-4648-8C08-47E54D02476C}"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944D52D3-3D2B-4C85-8B02-8299CB7D1F41}"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457200"/>
            <a:ext cx="8229600" cy="1143000"/>
          </a:xfrm>
        </p:spPr>
        <p:txBody>
          <a:bodyPr>
            <a:normAutofit/>
          </a:bodyPr>
          <a:lstStyle>
            <a:lvl1pPr>
              <a:defRPr sz="3600"/>
            </a:lvl1pPr>
          </a:lstStyle>
          <a:p>
            <a:r>
              <a:rPr lang="zh-CN" altLang="en-US" noProof="1"/>
              <a:t>单击此处编辑母版标题样式</a:t>
            </a:r>
          </a:p>
        </p:txBody>
      </p:sp>
      <p:sp>
        <p:nvSpPr>
          <p:cNvPr id="3" name="内容占位符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36B91503-1D87-4544-ADA7-7D9527B62113}"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0225" y="142852"/>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7"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7" y="2192356"/>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8" name="页脚占位符 7"/>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9" name="灯片编号占位符 8"/>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B7E86A1B-B7EF-49AA-8A07-497F75E0B2A7}"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4" name="页脚占位符 3"/>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5" name="灯片编号占位符 4"/>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04FAFBE6-1A97-4D25-90B8-DE844BAD4B38}"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3EA6C708-24E4-4B4E-BB7C-35CAC802D0E2}"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3" name="页脚占位符 2"/>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4" name="灯片编号占位符 3"/>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6904A788-F87A-4179-8CBA-C3F20D0C9530}"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2"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15713CCA-1364-4D24-A5A5-74C6E38190B3}"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5C899A88-1F25-4501-8635-0BC5C11C3167}"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142852"/>
            <a:ext cx="8229600" cy="1143000"/>
          </a:xfrm>
        </p:spPr>
        <p:txBody>
          <a:bodyPr>
            <a:normAutofit/>
          </a:bodyPr>
          <a:lstStyle>
            <a:lvl1pPr>
              <a:defRPr sz="3600"/>
            </a:lvl1pPr>
          </a:lstStyle>
          <a:p>
            <a:r>
              <a:rPr lang="zh-CN" altLang="en-US" noProof="1"/>
              <a:t>单击此处编辑母版标题样式</a:t>
            </a:r>
          </a:p>
        </p:txBody>
      </p:sp>
      <p:sp>
        <p:nvSpPr>
          <p:cNvPr id="3" name="竖排文字占位符 2"/>
          <p:cNvSpPr>
            <a:spLocks noGrp="1"/>
          </p:cNvSpPr>
          <p:nvPr>
            <p:ph type="body" orient="vert" idx="1"/>
          </p:nvPr>
        </p:nvSpPr>
        <p:spPr>
          <a:xfrm>
            <a:off x="457200" y="1600201"/>
            <a:ext cx="8229600" cy="45259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7360E073-0DD2-4477-8190-6F5DE30FB9BE}"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9"/>
            <a:ext cx="6019800" cy="58515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solidFill>
                <a:prstClr val="black"/>
              </a:solidFill>
            </a:endParaRPr>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solidFill>
                  <a:prstClr val="black"/>
                </a:solidFill>
              </a:rPr>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A0711A33-2AC6-45C2-8C50-B07AEA9CB1A1}" type="slidenum">
              <a:rPr lang="zh-CN" altLang="en-US">
                <a:solidFill>
                  <a:prstClr val="black"/>
                </a:solidFill>
              </a:rPr>
              <a:pPr>
                <a:defRPr/>
              </a:pPr>
              <a:t>‹#›</a:t>
            </a:fld>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944D52D3-3D2B-4C85-8B02-8299CB7D1F41}"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457200"/>
            <a:ext cx="8229600" cy="1143000"/>
          </a:xfrm>
        </p:spPr>
        <p:txBody>
          <a:bodyPr>
            <a:normAutofit/>
          </a:bodyPr>
          <a:lstStyle>
            <a:lvl1pPr>
              <a:defRPr sz="3600"/>
            </a:lvl1pPr>
          </a:lstStyle>
          <a:p>
            <a:r>
              <a:rPr lang="zh-CN" altLang="en-US" noProof="1"/>
              <a:t>单击此处编辑母版标题样式</a:t>
            </a:r>
          </a:p>
        </p:txBody>
      </p:sp>
      <p:sp>
        <p:nvSpPr>
          <p:cNvPr id="3" name="内容占位符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36B91503-1D87-4544-ADA7-7D9527B62113}"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0225" y="142852"/>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7" y="1535113"/>
            <a:ext cx="4041775"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7" y="2192356"/>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8" name="页脚占位符 7"/>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9" name="灯片编号占位符 8"/>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B7E86A1B-B7EF-49AA-8A07-497F75E0B2A7}"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4" name="页脚占位符 3"/>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5" name="灯片编号占位符 4"/>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04FAFBE6-1A97-4D25-90B8-DE844BAD4B3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5" name="页脚占位符 4"/>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6" name="灯片编号占位符 5"/>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3EA6C708-24E4-4B4E-BB7C-35CAC802D0E2}"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3" name="页脚占位符 2"/>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4" name="灯片编号占位符 3"/>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6904A788-F87A-4179-8CBA-C3F20D0C9530}"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2" y="1435102"/>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a:xfrm>
            <a:off x="457200" y="6356351"/>
            <a:ext cx="2133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endParaRPr lang="zh-CN" altLang="en-US"/>
          </a:p>
        </p:txBody>
      </p:sp>
      <p:sp>
        <p:nvSpPr>
          <p:cNvPr id="6" name="页脚占位符 5"/>
          <p:cNvSpPr>
            <a:spLocks noGrp="1"/>
          </p:cNvSpPr>
          <p:nvPr>
            <p:ph type="ftr" sz="quarter" idx="11"/>
          </p:nvPr>
        </p:nvSpPr>
        <p:spPr>
          <a:xfrm>
            <a:off x="3124200" y="6356351"/>
            <a:ext cx="2895600" cy="365125"/>
          </a:xfrm>
          <a:prstGeom prst="rect">
            <a:avLst/>
          </a:prstGeom>
        </p:spPr>
        <p:txBody>
          <a:bodyPr/>
          <a:lstStyle>
            <a:lvl1pPr eaLnBrk="1" hangingPunct="1">
              <a:buFontTx/>
              <a:buNone/>
              <a:defRPr>
                <a:latin typeface="Arial" panose="020B0604020202020204" pitchFamily="34" charset="0"/>
                <a:ea typeface="宋体" panose="02010600030101010101" pitchFamily="2" charset="-122"/>
              </a:defRPr>
            </a:lvl1pPr>
          </a:lstStyle>
          <a:p>
            <a:pPr>
              <a:defRPr/>
            </a:pPr>
            <a:r>
              <a:rPr lang="zh-CN" altLang="en-US"/>
              <a:t>香港大学深圳医院</a:t>
            </a:r>
          </a:p>
        </p:txBody>
      </p:sp>
      <p:sp>
        <p:nvSpPr>
          <p:cNvPr id="7" name="灯片编号占位符 6"/>
          <p:cNvSpPr>
            <a:spLocks noGrp="1"/>
          </p:cNvSpPr>
          <p:nvPr>
            <p:ph type="sldNum" sz="quarter" idx="12"/>
          </p:nvPr>
        </p:nvSpPr>
        <p:spPr>
          <a:xfrm>
            <a:off x="6553200" y="6356351"/>
            <a:ext cx="2133600" cy="365125"/>
          </a:xfrm>
          <a:prstGeom prst="rect">
            <a:avLst/>
          </a:prstGeom>
        </p:spPr>
        <p:txBody>
          <a:bodyPr vert="horz" wrap="square" lIns="91440" tIns="45720" rIns="91440" bIns="45720" numCol="1" anchor="t" anchorCtr="0" compatLnSpc="1"/>
          <a:lstStyle>
            <a:lvl1pPr>
              <a:defRPr>
                <a:latin typeface="Arial" panose="020B0604020202020204" pitchFamily="34" charset="0"/>
                <a:ea typeface="宋体" panose="02010600030101010101" pitchFamily="2" charset="-122"/>
              </a:defRPr>
            </a:lvl1pPr>
          </a:lstStyle>
          <a:p>
            <a:pPr>
              <a:defRPr/>
            </a:pPr>
            <a:fld id="{15713CCA-1364-4D24-A5A5-74C6E38190B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2.jpe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14" cstate="print"/>
          <a:srcRect/>
          <a:stretch>
            <a:fillRect/>
          </a:stretch>
        </p:blipFill>
        <p:spPr bwMode="auto">
          <a:xfrm>
            <a:off x="5141915" y="1"/>
            <a:ext cx="4002087" cy="2643188"/>
          </a:xfrm>
          <a:prstGeom prst="rect">
            <a:avLst/>
          </a:prstGeom>
          <a:noFill/>
          <a:ln w="9525">
            <a:noFill/>
            <a:miter lim="800000"/>
            <a:headEnd/>
            <a:tailEnd/>
          </a:ln>
        </p:spPr>
      </p:pic>
      <p:sp>
        <p:nvSpPr>
          <p:cNvPr id="1027" name="标题占位符 1"/>
          <p:cNvSpPr>
            <a:spLocks noGrp="1" noChangeArrowheads="1"/>
          </p:cNvSpPr>
          <p:nvPr>
            <p:ph type="title" idx="4294967295"/>
          </p:nvPr>
        </p:nvSpPr>
        <p:spPr bwMode="auto">
          <a:xfrm>
            <a:off x="468313" y="2286000"/>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grpSp>
        <p:nvGrpSpPr>
          <p:cNvPr id="1028" name="组合 7"/>
          <p:cNvGrpSpPr/>
          <p:nvPr/>
        </p:nvGrpSpPr>
        <p:grpSpPr bwMode="auto">
          <a:xfrm>
            <a:off x="0" y="5929314"/>
            <a:ext cx="9144000" cy="881063"/>
            <a:chOff x="0" y="5905567"/>
            <a:chExt cx="9144000" cy="881019"/>
          </a:xfrm>
        </p:grpSpPr>
        <p:cxnSp>
          <p:nvCxnSpPr>
            <p:cNvPr id="9" name="直接连接符 8"/>
            <p:cNvCxnSpPr/>
            <p:nvPr/>
          </p:nvCxnSpPr>
          <p:spPr>
            <a:xfrm>
              <a:off x="0" y="6381794"/>
              <a:ext cx="2000250" cy="1587"/>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86063" y="6381794"/>
              <a:ext cx="6357937" cy="1587"/>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1031" name="图片 8"/>
            <p:cNvPicPr>
              <a:picLocks noChangeAspect="1" noChangeArrowheads="1"/>
            </p:cNvPicPr>
            <p:nvPr/>
          </p:nvPicPr>
          <p:blipFill>
            <a:blip r:embed="rId15" cstate="print"/>
            <a:srcRect/>
            <a:stretch>
              <a:fillRect/>
            </a:stretch>
          </p:blipFill>
          <p:spPr bwMode="auto">
            <a:xfrm>
              <a:off x="357158" y="5905567"/>
              <a:ext cx="2428892" cy="881019"/>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ctr" rtl="0" eaLnBrk="0" fontAlgn="base" hangingPunct="0">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7" cstate="print"/>
          <a:srcRect/>
          <a:stretch>
            <a:fillRect/>
          </a:stretch>
        </p:blipFill>
        <p:spPr bwMode="auto">
          <a:xfrm>
            <a:off x="5141468" y="2"/>
            <a:ext cx="4002533" cy="2643183"/>
          </a:xfrm>
          <a:prstGeom prst="rect">
            <a:avLst/>
          </a:prstGeom>
          <a:noFill/>
          <a:ln w="9525">
            <a:noFill/>
            <a:miter lim="800000"/>
            <a:headEnd/>
            <a:tailEnd/>
          </a:ln>
          <a:effectLst/>
        </p:spPr>
      </p:pic>
      <p:sp>
        <p:nvSpPr>
          <p:cNvPr id="2" name="标题占位符 1"/>
          <p:cNvSpPr>
            <a:spLocks noGrp="1"/>
          </p:cNvSpPr>
          <p:nvPr>
            <p:ph type="title"/>
          </p:nvPr>
        </p:nvSpPr>
        <p:spPr>
          <a:xfrm>
            <a:off x="468313" y="2285992"/>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grpSp>
        <p:nvGrpSpPr>
          <p:cNvPr id="3" name="组合 7"/>
          <p:cNvGrpSpPr/>
          <p:nvPr/>
        </p:nvGrpSpPr>
        <p:grpSpPr>
          <a:xfrm>
            <a:off x="0" y="5929331"/>
            <a:ext cx="9144000" cy="881019"/>
            <a:chOff x="0" y="5905567"/>
            <a:chExt cx="9144000" cy="881019"/>
          </a:xfrm>
        </p:grpSpPr>
        <p:cxnSp>
          <p:nvCxnSpPr>
            <p:cNvPr id="9" name="直接连接符 8"/>
            <p:cNvCxnSpPr/>
            <p:nvPr/>
          </p:nvCxnSpPr>
          <p:spPr>
            <a:xfrm>
              <a:off x="0" y="6381732"/>
              <a:ext cx="2000264" cy="1588"/>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86050" y="6381732"/>
              <a:ext cx="6357950" cy="1535"/>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11" name="图片 8"/>
            <p:cNvPicPr>
              <a:picLocks noChangeAspect="1"/>
            </p:cNvPicPr>
            <p:nvPr/>
          </p:nvPicPr>
          <p:blipFill>
            <a:blip r:embed="rId8" cstate="print"/>
            <a:srcRect l="4329" r="2733"/>
            <a:stretch>
              <a:fillRect/>
            </a:stretch>
          </p:blipFill>
          <p:spPr bwMode="auto">
            <a:xfrm>
              <a:off x="357158" y="5905567"/>
              <a:ext cx="2428892" cy="881019"/>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hdr="0" ftr="0" dt="0"/>
  <p:txStyles>
    <p:titleStyle>
      <a:lvl1pPr algn="ctr" defTabSz="914400" rtl="0" eaLnBrk="1" latinLnBrk="0" hangingPunct="1">
        <a:spcBef>
          <a:spcPct val="0"/>
        </a:spcBef>
        <a:buNone/>
        <a:defRPr sz="44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14" cstate="print"/>
          <a:srcRect/>
          <a:stretch>
            <a:fillRect/>
          </a:stretch>
        </p:blipFill>
        <p:spPr bwMode="auto">
          <a:xfrm>
            <a:off x="5141915" y="1"/>
            <a:ext cx="4002087" cy="2643188"/>
          </a:xfrm>
          <a:prstGeom prst="rect">
            <a:avLst/>
          </a:prstGeom>
          <a:noFill/>
          <a:ln w="9525">
            <a:noFill/>
            <a:miter lim="800000"/>
            <a:headEnd/>
            <a:tailEnd/>
          </a:ln>
        </p:spPr>
      </p:pic>
      <p:sp>
        <p:nvSpPr>
          <p:cNvPr id="1027" name="标题占位符 1"/>
          <p:cNvSpPr>
            <a:spLocks noGrp="1" noChangeArrowheads="1"/>
          </p:cNvSpPr>
          <p:nvPr>
            <p:ph type="title" idx="4294967295"/>
          </p:nvPr>
        </p:nvSpPr>
        <p:spPr bwMode="auto">
          <a:xfrm>
            <a:off x="468313" y="2286000"/>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grpSp>
        <p:nvGrpSpPr>
          <p:cNvPr id="2" name="组合 7"/>
          <p:cNvGrpSpPr/>
          <p:nvPr/>
        </p:nvGrpSpPr>
        <p:grpSpPr bwMode="auto">
          <a:xfrm>
            <a:off x="0" y="5929314"/>
            <a:ext cx="9144000" cy="881063"/>
            <a:chOff x="0" y="5905567"/>
            <a:chExt cx="9144000" cy="881019"/>
          </a:xfrm>
        </p:grpSpPr>
        <p:cxnSp>
          <p:nvCxnSpPr>
            <p:cNvPr id="9" name="直接连接符 8"/>
            <p:cNvCxnSpPr/>
            <p:nvPr/>
          </p:nvCxnSpPr>
          <p:spPr>
            <a:xfrm>
              <a:off x="0" y="6381794"/>
              <a:ext cx="2000250" cy="1587"/>
            </a:xfrm>
            <a:prstGeom prst="line">
              <a:avLst/>
            </a:prstGeom>
            <a:ln w="38100">
              <a:solidFill>
                <a:srgbClr val="C5DB7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86063" y="6381794"/>
              <a:ext cx="6357937" cy="1587"/>
            </a:xfrm>
            <a:prstGeom prst="line">
              <a:avLst/>
            </a:prstGeom>
            <a:ln w="38100">
              <a:solidFill>
                <a:srgbClr val="24AAE1"/>
              </a:solidFill>
            </a:ln>
          </p:spPr>
          <p:style>
            <a:lnRef idx="1">
              <a:schemeClr val="accent1"/>
            </a:lnRef>
            <a:fillRef idx="0">
              <a:schemeClr val="accent1"/>
            </a:fillRef>
            <a:effectRef idx="0">
              <a:schemeClr val="accent1"/>
            </a:effectRef>
            <a:fontRef idx="minor">
              <a:schemeClr val="tx1"/>
            </a:fontRef>
          </p:style>
        </p:cxnSp>
        <p:pic>
          <p:nvPicPr>
            <p:cNvPr id="1031" name="图片 8"/>
            <p:cNvPicPr>
              <a:picLocks noChangeAspect="1" noChangeArrowheads="1"/>
            </p:cNvPicPr>
            <p:nvPr/>
          </p:nvPicPr>
          <p:blipFill>
            <a:blip r:embed="rId15" cstate="print"/>
            <a:srcRect/>
            <a:stretch>
              <a:fillRect/>
            </a:stretch>
          </p:blipFill>
          <p:spPr bwMode="auto">
            <a:xfrm>
              <a:off x="357158" y="5905567"/>
              <a:ext cx="2428892" cy="881019"/>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hdr="0" ftr="0" dt="0"/>
  <p:txStyles>
    <p:titleStyle>
      <a:lvl1pPr algn="ctr" rtl="0" eaLnBrk="0" fontAlgn="base" hangingPunct="0">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6pPr>
      <a:lvl7pPr marL="9144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7pPr>
      <a:lvl8pPr marL="13716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8pPr>
      <a:lvl9pPr marL="1828800" algn="ctr" rtl="0" fontAlgn="base">
        <a:spcBef>
          <a:spcPct val="0"/>
        </a:spcBef>
        <a:spcAft>
          <a:spcPct val="0"/>
        </a:spcAft>
        <a:defRPr sz="4400" b="1">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5B03-93E9-EF63-A43B-C18F32A52248}"/>
              </a:ext>
            </a:extLst>
          </p:cNvPr>
          <p:cNvSpPr txBox="1">
            <a:spLocks/>
          </p:cNvSpPr>
          <p:nvPr/>
        </p:nvSpPr>
        <p:spPr>
          <a:xfrm>
            <a:off x="1907704" y="2198891"/>
            <a:ext cx="6120680" cy="2460217"/>
          </a:xfrm>
          <a:prstGeom prst="rect">
            <a:avLst/>
          </a:prstGeom>
          <a:noFill/>
          <a:ln w="28575">
            <a:noFill/>
          </a:ln>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fontAlgn="auto">
              <a:spcAft>
                <a:spcPts val="0"/>
              </a:spcAft>
              <a:buFontTx/>
            </a:pPr>
            <a:r>
              <a:rPr lang="en-US" sz="3200" dirty="0">
                <a:solidFill>
                  <a:schemeClr val="accent3"/>
                </a:solidFill>
                <a:ea typeface="Microsoft YaHei"/>
              </a:rPr>
              <a:t>Proteomic analysis of Type XV osteogenesis imperfecta (WNT1 variants)</a:t>
            </a:r>
          </a:p>
        </p:txBody>
      </p:sp>
      <p:sp>
        <p:nvSpPr>
          <p:cNvPr id="3" name="文本框 17">
            <a:extLst>
              <a:ext uri="{FF2B5EF4-FFF2-40B4-BE49-F238E27FC236}">
                <a16:creationId xmlns:a16="http://schemas.microsoft.com/office/drawing/2014/main" id="{06CEC93E-A357-7BA8-8970-8A188D09A213}"/>
              </a:ext>
            </a:extLst>
          </p:cNvPr>
          <p:cNvSpPr txBox="1"/>
          <p:nvPr/>
        </p:nvSpPr>
        <p:spPr>
          <a:xfrm>
            <a:off x="2404886" y="5157192"/>
            <a:ext cx="4334228" cy="707886"/>
          </a:xfrm>
          <a:prstGeom prst="rect">
            <a:avLst/>
          </a:prstGeom>
          <a:noFill/>
        </p:spPr>
        <p:txBody>
          <a:bodyPr wrap="square" rtlCol="0">
            <a:spAutoFit/>
          </a:bodyPr>
          <a:lstStyle/>
          <a:p>
            <a:pPr algn="ctr"/>
            <a:r>
              <a:rPr lang="en-US" altLang="zh-CN" sz="2000" dirty="0">
                <a:latin typeface="+mj-ea"/>
                <a:ea typeface="+mj-ea"/>
              </a:rPr>
              <a:t>LIZELUAN</a:t>
            </a:r>
          </a:p>
          <a:p>
            <a:pPr algn="ctr"/>
            <a:r>
              <a:rPr lang="en-US" altLang="zh-CN" sz="2000" dirty="0">
                <a:latin typeface="+mj-ea"/>
                <a:ea typeface="+mj-ea"/>
              </a:rPr>
              <a:t>2024/01/08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96B424-7C28-8167-FBAA-A48E0D1F494E}"/>
              </a:ext>
            </a:extLst>
          </p:cNvPr>
          <p:cNvSpPr>
            <a:spLocks noGrp="1"/>
          </p:cNvSpPr>
          <p:nvPr>
            <p:ph type="title"/>
          </p:nvPr>
        </p:nvSpPr>
        <p:spPr>
          <a:xfrm>
            <a:off x="683568" y="2780928"/>
            <a:ext cx="8229600" cy="928695"/>
          </a:xfrm>
        </p:spPr>
        <p:txBody>
          <a:bodyPr>
            <a:noAutofit/>
          </a:bodyPr>
          <a:lstStyle/>
          <a:p>
            <a:r>
              <a:rPr lang="en-US" altLang="zh-CN" sz="2800" dirty="0"/>
              <a:t>Detected number and expression level comparison of WNT1-OI cohort and the Control group, per protein category</a:t>
            </a:r>
            <a:endParaRPr lang="zh-CN" altLang="en-US" sz="2800" dirty="0"/>
          </a:p>
        </p:txBody>
      </p:sp>
      <p:sp>
        <p:nvSpPr>
          <p:cNvPr id="2" name="Slide Number Placeholder 1">
            <a:extLst>
              <a:ext uri="{FF2B5EF4-FFF2-40B4-BE49-F238E27FC236}">
                <a16:creationId xmlns:a16="http://schemas.microsoft.com/office/drawing/2014/main" id="{B252B994-E591-E1D8-D30E-B61406A75D8A}"/>
              </a:ext>
            </a:extLst>
          </p:cNvPr>
          <p:cNvSpPr>
            <a:spLocks noGrp="1"/>
          </p:cNvSpPr>
          <p:nvPr>
            <p:ph type="sldNum" sz="quarter" idx="12"/>
          </p:nvPr>
        </p:nvSpPr>
        <p:spPr>
          <a:xfrm>
            <a:off x="8621078" y="6407944"/>
            <a:ext cx="522921"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10</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08846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D821F-2CA3-AB01-0EB4-D7EBA23DB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78637"/>
            <a:ext cx="6840760" cy="4104456"/>
          </a:xfrm>
          <a:prstGeom prst="rect">
            <a:avLst/>
          </a:prstGeom>
        </p:spPr>
      </p:pic>
      <p:sp>
        <p:nvSpPr>
          <p:cNvPr id="3" name="标题 2">
            <a:extLst>
              <a:ext uri="{FF2B5EF4-FFF2-40B4-BE49-F238E27FC236}">
                <a16:creationId xmlns:a16="http://schemas.microsoft.com/office/drawing/2014/main" id="{DF0C6EFE-8CBA-7B40-B037-AE28D5FE379D}"/>
              </a:ext>
            </a:extLst>
          </p:cNvPr>
          <p:cNvSpPr>
            <a:spLocks noGrp="1"/>
          </p:cNvSpPr>
          <p:nvPr>
            <p:ph type="title"/>
          </p:nvPr>
        </p:nvSpPr>
        <p:spPr>
          <a:xfrm>
            <a:off x="539552" y="404664"/>
            <a:ext cx="8496944" cy="360040"/>
          </a:xfrm>
        </p:spPr>
        <p:txBody>
          <a:bodyPr>
            <a:noAutofit/>
          </a:bodyPr>
          <a:lstStyle/>
          <a:p>
            <a:r>
              <a:rPr lang="en-US" altLang="zh-CN" sz="2000" dirty="0">
                <a:latin typeface="Arial" panose="020B0604020202020204" pitchFamily="34" charset="0"/>
                <a:cs typeface="Arial" panose="020B0604020202020204" pitchFamily="34" charset="0"/>
              </a:rPr>
              <a:t>Fig3a. Violin plot of the detected protein number in the Control group and the WNT1-OI cohort , per protein category</a:t>
            </a:r>
            <a:endParaRPr lang="zh-CN" altLang="en-US" sz="2000"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17D171B4-D5CD-BDB7-C066-F49F0104C87A}"/>
              </a:ext>
            </a:extLst>
          </p:cNvPr>
          <p:cNvSpPr/>
          <p:nvPr/>
        </p:nvSpPr>
        <p:spPr>
          <a:xfrm>
            <a:off x="2769801" y="1098617"/>
            <a:ext cx="578063" cy="2232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7DBE4FA5-92B0-C024-B33A-54AE81BC9499}"/>
              </a:ext>
            </a:extLst>
          </p:cNvPr>
          <p:cNvPicPr>
            <a:picLocks noChangeAspect="1"/>
          </p:cNvPicPr>
          <p:nvPr/>
        </p:nvPicPr>
        <p:blipFill>
          <a:blip r:embed="rId4"/>
          <a:stretch>
            <a:fillRect/>
          </a:stretch>
        </p:blipFill>
        <p:spPr>
          <a:xfrm>
            <a:off x="5206271" y="3406503"/>
            <a:ext cx="1597750" cy="1894706"/>
          </a:xfrm>
          <a:prstGeom prst="rect">
            <a:avLst/>
          </a:prstGeom>
        </p:spPr>
      </p:pic>
      <p:sp>
        <p:nvSpPr>
          <p:cNvPr id="2" name="Slide Number Placeholder 1">
            <a:extLst>
              <a:ext uri="{FF2B5EF4-FFF2-40B4-BE49-F238E27FC236}">
                <a16:creationId xmlns:a16="http://schemas.microsoft.com/office/drawing/2014/main" id="{E84FF7B2-AAFC-A6C2-A97B-4D1A1DF832F5}"/>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11</a:t>
            </a:fld>
            <a:endParaRPr lang="zh-CN" altLang="en-US">
              <a:solidFill>
                <a:prstClr val="black"/>
              </a:solidFill>
              <a:latin typeface="Arial" panose="020B0604020202020204" pitchFamily="34" charset="0"/>
              <a:ea typeface="宋体" panose="02010600030101010101" pitchFamily="2" charset="-122"/>
            </a:endParaRPr>
          </a:p>
        </p:txBody>
      </p:sp>
      <p:pic>
        <p:nvPicPr>
          <p:cNvPr id="5" name="Picture 4">
            <a:extLst>
              <a:ext uri="{FF2B5EF4-FFF2-40B4-BE49-F238E27FC236}">
                <a16:creationId xmlns:a16="http://schemas.microsoft.com/office/drawing/2014/main" id="{7EFD5893-4ED4-9F28-7149-8CF650F6F7F3}"/>
              </a:ext>
            </a:extLst>
          </p:cNvPr>
          <p:cNvPicPr>
            <a:picLocks noChangeAspect="1"/>
          </p:cNvPicPr>
          <p:nvPr/>
        </p:nvPicPr>
        <p:blipFill>
          <a:blip r:embed="rId5"/>
          <a:stretch>
            <a:fillRect/>
          </a:stretch>
        </p:blipFill>
        <p:spPr>
          <a:xfrm>
            <a:off x="3347864" y="5712082"/>
            <a:ext cx="4961399" cy="885269"/>
          </a:xfrm>
          <a:prstGeom prst="rect">
            <a:avLst/>
          </a:prstGeom>
        </p:spPr>
      </p:pic>
      <p:pic>
        <p:nvPicPr>
          <p:cNvPr id="6" name="Picture 5">
            <a:extLst>
              <a:ext uri="{FF2B5EF4-FFF2-40B4-BE49-F238E27FC236}">
                <a16:creationId xmlns:a16="http://schemas.microsoft.com/office/drawing/2014/main" id="{204AE4FA-8688-46BC-1EF4-D322C4960F08}"/>
              </a:ext>
            </a:extLst>
          </p:cNvPr>
          <p:cNvPicPr>
            <a:picLocks noChangeAspect="1"/>
          </p:cNvPicPr>
          <p:nvPr/>
        </p:nvPicPr>
        <p:blipFill>
          <a:blip r:embed="rId6"/>
          <a:stretch>
            <a:fillRect/>
          </a:stretch>
        </p:blipFill>
        <p:spPr>
          <a:xfrm>
            <a:off x="6947073" y="3298842"/>
            <a:ext cx="1804308" cy="2052228"/>
          </a:xfrm>
          <a:prstGeom prst="rect">
            <a:avLst/>
          </a:prstGeom>
        </p:spPr>
      </p:pic>
    </p:spTree>
    <p:extLst>
      <p:ext uri="{BB962C8B-B14F-4D97-AF65-F5344CB8AC3E}">
        <p14:creationId xmlns:p14="http://schemas.microsoft.com/office/powerpoint/2010/main" val="5328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8A834C-F27D-9999-6077-A334584871B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4055" y="2348880"/>
            <a:ext cx="6444208" cy="3866525"/>
          </a:xfrm>
        </p:spPr>
      </p:pic>
      <p:sp>
        <p:nvSpPr>
          <p:cNvPr id="3" name="Slide Number Placeholder 2">
            <a:extLst>
              <a:ext uri="{FF2B5EF4-FFF2-40B4-BE49-F238E27FC236}">
                <a16:creationId xmlns:a16="http://schemas.microsoft.com/office/drawing/2014/main" id="{6956D71E-4DAE-09ED-6A2C-07922A593391}"/>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12</a:t>
            </a:fld>
            <a:endParaRPr lang="zh-CN" altLang="en-US" dirty="0">
              <a:solidFill>
                <a:prstClr val="black"/>
              </a:solidFill>
              <a:latin typeface="Arial" panose="020B0604020202020204" pitchFamily="34" charset="0"/>
              <a:ea typeface="宋体" panose="02010600030101010101" pitchFamily="2" charset="-122"/>
            </a:endParaRPr>
          </a:p>
        </p:txBody>
      </p:sp>
      <p:pic>
        <p:nvPicPr>
          <p:cNvPr id="8" name="Picture 7">
            <a:extLst>
              <a:ext uri="{FF2B5EF4-FFF2-40B4-BE49-F238E27FC236}">
                <a16:creationId xmlns:a16="http://schemas.microsoft.com/office/drawing/2014/main" id="{20FD9D1B-E6D9-FCF7-2B76-A1BA55B45B28}"/>
              </a:ext>
            </a:extLst>
          </p:cNvPr>
          <p:cNvPicPr>
            <a:picLocks noChangeAspect="1"/>
          </p:cNvPicPr>
          <p:nvPr/>
        </p:nvPicPr>
        <p:blipFill>
          <a:blip r:embed="rId4"/>
          <a:stretch>
            <a:fillRect/>
          </a:stretch>
        </p:blipFill>
        <p:spPr>
          <a:xfrm>
            <a:off x="7054892" y="2348880"/>
            <a:ext cx="1728192" cy="2073209"/>
          </a:xfrm>
          <a:prstGeom prst="rect">
            <a:avLst/>
          </a:prstGeom>
        </p:spPr>
      </p:pic>
      <p:sp>
        <p:nvSpPr>
          <p:cNvPr id="9" name="标题 2">
            <a:extLst>
              <a:ext uri="{FF2B5EF4-FFF2-40B4-BE49-F238E27FC236}">
                <a16:creationId xmlns:a16="http://schemas.microsoft.com/office/drawing/2014/main" id="{D4BDBD29-608E-F107-2FC0-D697A8DC31EB}"/>
              </a:ext>
            </a:extLst>
          </p:cNvPr>
          <p:cNvSpPr>
            <a:spLocks noGrp="1"/>
          </p:cNvSpPr>
          <p:nvPr>
            <p:ph type="title"/>
          </p:nvPr>
        </p:nvSpPr>
        <p:spPr>
          <a:xfrm>
            <a:off x="323528" y="1808408"/>
            <a:ext cx="8496944" cy="360040"/>
          </a:xfrm>
        </p:spPr>
        <p:txBody>
          <a:bodyPr>
            <a:noAutofit/>
          </a:bodyPr>
          <a:lstStyle/>
          <a:p>
            <a:r>
              <a:rPr lang="en-US" altLang="zh-CN" sz="2000" dirty="0">
                <a:latin typeface="Arial" panose="020B0604020202020204" pitchFamily="34" charset="0"/>
                <a:cs typeface="Arial" panose="020B0604020202020204" pitchFamily="34" charset="0"/>
              </a:rPr>
              <a:t>Fig3b. Violin plot of the detected protein percentage, per protein category</a:t>
            </a:r>
            <a:endParaRPr lang="zh-CN" altLang="en-US" sz="20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CE97534-C689-FBE2-5DBA-EF6994BEF136}"/>
              </a:ext>
            </a:extLst>
          </p:cNvPr>
          <p:cNvPicPr>
            <a:picLocks noChangeAspect="1"/>
          </p:cNvPicPr>
          <p:nvPr/>
        </p:nvPicPr>
        <p:blipFill>
          <a:blip r:embed="rId5"/>
          <a:stretch>
            <a:fillRect/>
          </a:stretch>
        </p:blipFill>
        <p:spPr>
          <a:xfrm>
            <a:off x="15759" y="201339"/>
            <a:ext cx="3764153" cy="1241304"/>
          </a:xfrm>
          <a:prstGeom prst="rect">
            <a:avLst/>
          </a:prstGeom>
        </p:spPr>
      </p:pic>
      <p:pic>
        <p:nvPicPr>
          <p:cNvPr id="13" name="Picture 12">
            <a:extLst>
              <a:ext uri="{FF2B5EF4-FFF2-40B4-BE49-F238E27FC236}">
                <a16:creationId xmlns:a16="http://schemas.microsoft.com/office/drawing/2014/main" id="{DA053E9F-DCEC-0445-4059-313F67E90128}"/>
              </a:ext>
            </a:extLst>
          </p:cNvPr>
          <p:cNvPicPr>
            <a:picLocks noChangeAspect="1"/>
          </p:cNvPicPr>
          <p:nvPr/>
        </p:nvPicPr>
        <p:blipFill>
          <a:blip r:embed="rId6"/>
          <a:stretch>
            <a:fillRect/>
          </a:stretch>
        </p:blipFill>
        <p:spPr>
          <a:xfrm>
            <a:off x="4961117" y="224234"/>
            <a:ext cx="3880662" cy="1287070"/>
          </a:xfrm>
          <a:prstGeom prst="rect">
            <a:avLst/>
          </a:prstGeom>
        </p:spPr>
      </p:pic>
      <p:cxnSp>
        <p:nvCxnSpPr>
          <p:cNvPr id="17" name="Straight Arrow Connector 16">
            <a:extLst>
              <a:ext uri="{FF2B5EF4-FFF2-40B4-BE49-F238E27FC236}">
                <a16:creationId xmlns:a16="http://schemas.microsoft.com/office/drawing/2014/main" id="{90BEF3A0-4AE6-D893-D7DB-B0964ABF218A}"/>
              </a:ext>
            </a:extLst>
          </p:cNvPr>
          <p:cNvCxnSpPr/>
          <p:nvPr/>
        </p:nvCxnSpPr>
        <p:spPr>
          <a:xfrm>
            <a:off x="3923928" y="821991"/>
            <a:ext cx="8640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443BEF-5F8C-5E96-50EA-EF4456C31A9A}"/>
              </a:ext>
            </a:extLst>
          </p:cNvPr>
          <p:cNvSpPr txBox="1"/>
          <p:nvPr/>
        </p:nvSpPr>
        <p:spPr>
          <a:xfrm>
            <a:off x="3815916" y="244910"/>
            <a:ext cx="1109197" cy="577081"/>
          </a:xfrm>
          <a:prstGeom prst="rect">
            <a:avLst/>
          </a:prstGeom>
          <a:noFill/>
        </p:spPr>
        <p:txBody>
          <a:bodyPr wrap="square">
            <a:spAutoFit/>
          </a:bodyPr>
          <a:lstStyle/>
          <a:p>
            <a:r>
              <a:rPr lang="en-US" altLang="zh-CN" sz="1050" dirty="0">
                <a:latin typeface="Arial" panose="020B0604020202020204" pitchFamily="34" charset="0"/>
                <a:cs typeface="Arial" panose="020B0604020202020204" pitchFamily="34" charset="0"/>
              </a:rPr>
              <a:t>convert into percentage representation</a:t>
            </a:r>
            <a:endParaRPr lang="en-US" sz="1050" dirty="0"/>
          </a:p>
        </p:txBody>
      </p:sp>
    </p:spTree>
    <p:extLst>
      <p:ext uri="{BB962C8B-B14F-4D97-AF65-F5344CB8AC3E}">
        <p14:creationId xmlns:p14="http://schemas.microsoft.com/office/powerpoint/2010/main" val="284316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A90A17-EEF3-DD4D-43E0-3ED00E35A215}"/>
              </a:ext>
            </a:extLst>
          </p:cNvPr>
          <p:cNvSpPr>
            <a:spLocks noGrp="1"/>
          </p:cNvSpPr>
          <p:nvPr>
            <p:ph type="sldNum" sz="quarter" idx="12"/>
          </p:nvPr>
        </p:nvSpPr>
        <p:spPr>
          <a:xfrm>
            <a:off x="8647272" y="6407944"/>
            <a:ext cx="60524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13</a:t>
            </a:fld>
            <a:endParaRPr lang="zh-CN" altLang="en-US">
              <a:solidFill>
                <a:prstClr val="black"/>
              </a:solidFill>
              <a:latin typeface="Arial" panose="020B0604020202020204" pitchFamily="34" charset="0"/>
              <a:ea typeface="宋体" panose="02010600030101010101" pitchFamily="2" charset="-122"/>
            </a:endParaRPr>
          </a:p>
        </p:txBody>
      </p:sp>
      <p:pic>
        <p:nvPicPr>
          <p:cNvPr id="6" name="Picture 5">
            <a:extLst>
              <a:ext uri="{FF2B5EF4-FFF2-40B4-BE49-F238E27FC236}">
                <a16:creationId xmlns:a16="http://schemas.microsoft.com/office/drawing/2014/main" id="{ED42D7B3-3E52-40BE-BFD2-A1533F2238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988840"/>
            <a:ext cx="6660232" cy="3996139"/>
          </a:xfrm>
          <a:prstGeom prst="rect">
            <a:avLst/>
          </a:prstGeom>
        </p:spPr>
      </p:pic>
      <p:sp>
        <p:nvSpPr>
          <p:cNvPr id="9" name="标题 2">
            <a:extLst>
              <a:ext uri="{FF2B5EF4-FFF2-40B4-BE49-F238E27FC236}">
                <a16:creationId xmlns:a16="http://schemas.microsoft.com/office/drawing/2014/main" id="{B6C2EB9A-0F3A-BD8E-CA54-2EF8EC009132}"/>
              </a:ext>
            </a:extLst>
          </p:cNvPr>
          <p:cNvSpPr>
            <a:spLocks noGrp="1"/>
          </p:cNvSpPr>
          <p:nvPr>
            <p:ph type="title"/>
          </p:nvPr>
        </p:nvSpPr>
        <p:spPr>
          <a:xfrm>
            <a:off x="323528" y="1052736"/>
            <a:ext cx="8496944" cy="360040"/>
          </a:xfrm>
        </p:spPr>
        <p:txBody>
          <a:bodyPr>
            <a:noAutofit/>
          </a:bodyPr>
          <a:lstStyle/>
          <a:p>
            <a:r>
              <a:rPr lang="en-US" altLang="zh-CN" sz="2000" dirty="0">
                <a:latin typeface="Arial" panose="020B0604020202020204" pitchFamily="34" charset="0"/>
                <a:cs typeface="Arial" panose="020B0604020202020204" pitchFamily="34" charset="0"/>
              </a:rPr>
              <a:t>Fig3c. Violin plot of the detected protein percentage, per protein category (without the sample Control1)</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83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5EDE1A-9BFF-F3CA-7FDF-2D5BB1BB512E}"/>
              </a:ext>
            </a:extLst>
          </p:cNvPr>
          <p:cNvPicPr>
            <a:picLocks noChangeAspect="1"/>
          </p:cNvPicPr>
          <p:nvPr/>
        </p:nvPicPr>
        <p:blipFill>
          <a:blip r:embed="rId3"/>
          <a:stretch>
            <a:fillRect/>
          </a:stretch>
        </p:blipFill>
        <p:spPr>
          <a:xfrm>
            <a:off x="3453760" y="4715135"/>
            <a:ext cx="3782583" cy="1883913"/>
          </a:xfrm>
          <a:prstGeom prst="rect">
            <a:avLst/>
          </a:prstGeom>
        </p:spPr>
      </p:pic>
      <p:sp>
        <p:nvSpPr>
          <p:cNvPr id="5" name="文本框 4">
            <a:extLst>
              <a:ext uri="{FF2B5EF4-FFF2-40B4-BE49-F238E27FC236}">
                <a16:creationId xmlns:a16="http://schemas.microsoft.com/office/drawing/2014/main" id="{D2C20582-FC39-CF19-4FAC-458AE72E5520}"/>
              </a:ext>
            </a:extLst>
          </p:cNvPr>
          <p:cNvSpPr txBox="1"/>
          <p:nvPr/>
        </p:nvSpPr>
        <p:spPr>
          <a:xfrm>
            <a:off x="179512" y="241400"/>
            <a:ext cx="8712968" cy="707886"/>
          </a:xfrm>
          <a:prstGeom prst="rect">
            <a:avLst/>
          </a:prstGeom>
          <a:noFill/>
        </p:spPr>
        <p:txBody>
          <a:bodyPr wrap="square">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Fig4. Violin plot of the detected protein expression levels </a:t>
            </a:r>
            <a:r>
              <a:rPr lang="en-US" altLang="zh-CN" sz="2000" b="1" dirty="0">
                <a:latin typeface="Arial" panose="020B0604020202020204" pitchFamily="34" charset="0"/>
                <a:cs typeface="Arial" panose="020B0604020202020204" pitchFamily="34" charset="0"/>
              </a:rPr>
              <a:t>in the Control group and the WNT1-OI cohort, per protein category</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11">
            <a:extLst>
              <a:ext uri="{FF2B5EF4-FFF2-40B4-BE49-F238E27FC236}">
                <a16:creationId xmlns:a16="http://schemas.microsoft.com/office/drawing/2014/main" id="{D61E4E0B-CB44-30DE-419B-620CCB64D9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7664" y="935834"/>
            <a:ext cx="5648679" cy="5648679"/>
          </a:xfrm>
          <a:prstGeom prst="rect">
            <a:avLst/>
          </a:prstGeom>
        </p:spPr>
      </p:pic>
      <p:sp>
        <p:nvSpPr>
          <p:cNvPr id="2" name="Slide Number Placeholder 1">
            <a:extLst>
              <a:ext uri="{FF2B5EF4-FFF2-40B4-BE49-F238E27FC236}">
                <a16:creationId xmlns:a16="http://schemas.microsoft.com/office/drawing/2014/main" id="{663EB795-BBE5-8CC3-4DAE-F48112799A16}"/>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14</a:t>
            </a:fld>
            <a:endParaRPr lang="zh-CN" altLang="en-US" dirty="0">
              <a:solidFill>
                <a:prstClr val="black"/>
              </a:solidFill>
              <a:latin typeface="Arial" panose="020B0604020202020204" pitchFamily="34" charset="0"/>
              <a:ea typeface="宋体" panose="02010600030101010101" pitchFamily="2" charset="-122"/>
            </a:endParaRPr>
          </a:p>
        </p:txBody>
      </p:sp>
      <p:cxnSp>
        <p:nvCxnSpPr>
          <p:cNvPr id="9" name="Straight Connector 8">
            <a:extLst>
              <a:ext uri="{FF2B5EF4-FFF2-40B4-BE49-F238E27FC236}">
                <a16:creationId xmlns:a16="http://schemas.microsoft.com/office/drawing/2014/main" id="{9B675C07-465D-0AEB-3F13-41A342971E0F}"/>
              </a:ext>
            </a:extLst>
          </p:cNvPr>
          <p:cNvCxnSpPr/>
          <p:nvPr/>
        </p:nvCxnSpPr>
        <p:spPr>
          <a:xfrm>
            <a:off x="3815916" y="3789040"/>
            <a:ext cx="15121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0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BDAF7-7A72-1157-9D8E-0F12502BA3CC}"/>
              </a:ext>
            </a:extLst>
          </p:cNvPr>
          <p:cNvSpPr>
            <a:spLocks noGrp="1"/>
          </p:cNvSpPr>
          <p:nvPr>
            <p:ph type="title"/>
          </p:nvPr>
        </p:nvSpPr>
        <p:spPr>
          <a:xfrm>
            <a:off x="251520" y="308616"/>
            <a:ext cx="9972600" cy="928695"/>
          </a:xfrm>
        </p:spPr>
        <p:txBody>
          <a:bodyPr>
            <a:noAutofit/>
          </a:bodyPr>
          <a:lstStyle/>
          <a:p>
            <a:r>
              <a:rPr lang="en-US" sz="1800" dirty="0"/>
              <a:t>Fig5. Protein expression level of some selected genes</a:t>
            </a:r>
          </a:p>
        </p:txBody>
      </p:sp>
      <p:pic>
        <p:nvPicPr>
          <p:cNvPr id="28" name="Content Placeholder 4">
            <a:extLst>
              <a:ext uri="{FF2B5EF4-FFF2-40B4-BE49-F238E27FC236}">
                <a16:creationId xmlns:a16="http://schemas.microsoft.com/office/drawing/2014/main" id="{93FDB4D0-FD8B-F9FD-17C3-5A2E998A397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326359"/>
            <a:ext cx="4623480" cy="4623480"/>
          </a:xfrm>
        </p:spPr>
      </p:pic>
      <p:sp>
        <p:nvSpPr>
          <p:cNvPr id="29" name="Rectangle 28">
            <a:extLst>
              <a:ext uri="{FF2B5EF4-FFF2-40B4-BE49-F238E27FC236}">
                <a16:creationId xmlns:a16="http://schemas.microsoft.com/office/drawing/2014/main" id="{30088A1C-3BC9-1ADE-5118-D99D4521B8B0}"/>
              </a:ext>
            </a:extLst>
          </p:cNvPr>
          <p:cNvSpPr/>
          <p:nvPr/>
        </p:nvSpPr>
        <p:spPr>
          <a:xfrm>
            <a:off x="2463440" y="2454996"/>
            <a:ext cx="792088" cy="1520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6B139DB-E684-C9A4-F30C-AA77C989BDB9}"/>
              </a:ext>
            </a:extLst>
          </p:cNvPr>
          <p:cNvSpPr/>
          <p:nvPr/>
        </p:nvSpPr>
        <p:spPr>
          <a:xfrm>
            <a:off x="2463440" y="3608763"/>
            <a:ext cx="792088" cy="171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3DDCCDA-AE6C-73FE-083D-3FFDB6A954ED}"/>
              </a:ext>
            </a:extLst>
          </p:cNvPr>
          <p:cNvSpPr/>
          <p:nvPr/>
        </p:nvSpPr>
        <p:spPr>
          <a:xfrm>
            <a:off x="2463440" y="4788953"/>
            <a:ext cx="792088" cy="152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BC46E28-C111-984D-1ACE-58FAB5FC262B}"/>
              </a:ext>
            </a:extLst>
          </p:cNvPr>
          <p:cNvSpPr/>
          <p:nvPr/>
        </p:nvSpPr>
        <p:spPr>
          <a:xfrm>
            <a:off x="3620528" y="1279882"/>
            <a:ext cx="792088" cy="174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7A286A4-DE74-ABEE-611F-984FA2BD03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4120" y="1268760"/>
            <a:ext cx="4475819" cy="2237909"/>
          </a:xfrm>
          <a:prstGeom prst="rect">
            <a:avLst/>
          </a:prstGeom>
        </p:spPr>
      </p:pic>
      <p:sp>
        <p:nvSpPr>
          <p:cNvPr id="4" name="TextBox 3">
            <a:extLst>
              <a:ext uri="{FF2B5EF4-FFF2-40B4-BE49-F238E27FC236}">
                <a16:creationId xmlns:a16="http://schemas.microsoft.com/office/drawing/2014/main" id="{7FE77800-E4C2-6B39-7C59-F8D6350F4539}"/>
              </a:ext>
            </a:extLst>
          </p:cNvPr>
          <p:cNvSpPr txBox="1"/>
          <p:nvPr/>
        </p:nvSpPr>
        <p:spPr>
          <a:xfrm>
            <a:off x="2949444" y="6364718"/>
            <a:ext cx="6005152" cy="369332"/>
          </a:xfrm>
          <a:prstGeom prst="rect">
            <a:avLst/>
          </a:prstGeom>
          <a:noFill/>
        </p:spPr>
        <p:txBody>
          <a:bodyPr wrap="square">
            <a:spAutoFit/>
          </a:bodyPr>
          <a:lstStyle/>
          <a:p>
            <a:r>
              <a:rPr lang="en-US" dirty="0"/>
              <a:t>OI WNT1 variants might refers to mTORC1 signaling pathway</a:t>
            </a:r>
          </a:p>
        </p:txBody>
      </p:sp>
      <p:pic>
        <p:nvPicPr>
          <p:cNvPr id="5" name="Content Placeholder 4">
            <a:extLst>
              <a:ext uri="{FF2B5EF4-FFF2-40B4-BE49-F238E27FC236}">
                <a16:creationId xmlns:a16="http://schemas.microsoft.com/office/drawing/2014/main" id="{0E22E29D-7AF6-E365-CECD-4F9DB97DC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4355312"/>
            <a:ext cx="2592288" cy="1882000"/>
          </a:xfrm>
          <a:prstGeom prst="rect">
            <a:avLst/>
          </a:prstGeom>
        </p:spPr>
      </p:pic>
      <p:pic>
        <p:nvPicPr>
          <p:cNvPr id="7" name="Picture 6">
            <a:extLst>
              <a:ext uri="{FF2B5EF4-FFF2-40B4-BE49-F238E27FC236}">
                <a16:creationId xmlns:a16="http://schemas.microsoft.com/office/drawing/2014/main" id="{6BA17939-29E6-4D78-5C2E-5DEB496B3831}"/>
              </a:ext>
            </a:extLst>
          </p:cNvPr>
          <p:cNvPicPr>
            <a:picLocks noChangeAspect="1"/>
          </p:cNvPicPr>
          <p:nvPr/>
        </p:nvPicPr>
        <p:blipFill>
          <a:blip r:embed="rId6"/>
          <a:stretch>
            <a:fillRect/>
          </a:stretch>
        </p:blipFill>
        <p:spPr>
          <a:xfrm>
            <a:off x="8020780" y="2459163"/>
            <a:ext cx="1059159" cy="1076125"/>
          </a:xfrm>
          <a:prstGeom prst="rect">
            <a:avLst/>
          </a:prstGeom>
        </p:spPr>
      </p:pic>
      <p:pic>
        <p:nvPicPr>
          <p:cNvPr id="6" name="Picture 5">
            <a:extLst>
              <a:ext uri="{FF2B5EF4-FFF2-40B4-BE49-F238E27FC236}">
                <a16:creationId xmlns:a16="http://schemas.microsoft.com/office/drawing/2014/main" id="{75020B6B-E634-510E-22A8-1A339CF21C5D}"/>
              </a:ext>
            </a:extLst>
          </p:cNvPr>
          <p:cNvPicPr>
            <a:picLocks noChangeAspect="1"/>
          </p:cNvPicPr>
          <p:nvPr/>
        </p:nvPicPr>
        <p:blipFill>
          <a:blip r:embed="rId7"/>
          <a:stretch>
            <a:fillRect/>
          </a:stretch>
        </p:blipFill>
        <p:spPr>
          <a:xfrm>
            <a:off x="4919324" y="3584250"/>
            <a:ext cx="3886537" cy="693480"/>
          </a:xfrm>
          <a:prstGeom prst="rect">
            <a:avLst/>
          </a:prstGeom>
        </p:spPr>
      </p:pic>
      <p:sp>
        <p:nvSpPr>
          <p:cNvPr id="8" name="Slide Number Placeholder 7">
            <a:extLst>
              <a:ext uri="{FF2B5EF4-FFF2-40B4-BE49-F238E27FC236}">
                <a16:creationId xmlns:a16="http://schemas.microsoft.com/office/drawing/2014/main" id="{D79C7A4F-0499-5ED5-8BFC-4C13D10B336C}"/>
              </a:ext>
            </a:extLst>
          </p:cNvPr>
          <p:cNvSpPr>
            <a:spLocks noGrp="1"/>
          </p:cNvSpPr>
          <p:nvPr>
            <p:ph type="sldNum" sz="quarter" idx="12"/>
          </p:nvPr>
        </p:nvSpPr>
        <p:spPr>
          <a:xfrm>
            <a:off x="8706232" y="5978162"/>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15</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68029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38B31-2EBE-9B45-08B9-42CC006A2785}"/>
              </a:ext>
            </a:extLst>
          </p:cNvPr>
          <p:cNvSpPr txBox="1"/>
          <p:nvPr/>
        </p:nvSpPr>
        <p:spPr>
          <a:xfrm>
            <a:off x="457200" y="565229"/>
            <a:ext cx="8229600" cy="707886"/>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Fig6. Scatter plot of protein expression level relationship between </a:t>
            </a:r>
            <a:r>
              <a:rPr lang="en-US" sz="2000" b="1" dirty="0">
                <a:latin typeface="Arial" panose="020B0604020202020204" pitchFamily="34" charset="0"/>
                <a:cs typeface="Arial" panose="020B0604020202020204" pitchFamily="34" charset="0"/>
              </a:rPr>
              <a:t>RUNX2 and BMP1</a:t>
            </a:r>
          </a:p>
        </p:txBody>
      </p:sp>
      <p:pic>
        <p:nvPicPr>
          <p:cNvPr id="9" name="Picture 8">
            <a:extLst>
              <a:ext uri="{FF2B5EF4-FFF2-40B4-BE49-F238E27FC236}">
                <a16:creationId xmlns:a16="http://schemas.microsoft.com/office/drawing/2014/main" id="{CF031BD0-53B4-CE27-AA55-34146EC3D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44824"/>
            <a:ext cx="5472607" cy="4104456"/>
          </a:xfrm>
          <a:prstGeom prst="rect">
            <a:avLst/>
          </a:prstGeom>
        </p:spPr>
      </p:pic>
      <p:sp>
        <p:nvSpPr>
          <p:cNvPr id="2" name="Slide Number Placeholder 1">
            <a:extLst>
              <a:ext uri="{FF2B5EF4-FFF2-40B4-BE49-F238E27FC236}">
                <a16:creationId xmlns:a16="http://schemas.microsoft.com/office/drawing/2014/main" id="{E3B60253-9E32-D003-5D15-D0A08BD456EA}"/>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16</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0519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B1256EC2-990A-9B3A-3E74-ED201DC82A11}"/>
              </a:ext>
            </a:extLst>
          </p:cNvPr>
          <p:cNvSpPr>
            <a:spLocks noGrp="1"/>
          </p:cNvSpPr>
          <p:nvPr>
            <p:ph type="title"/>
          </p:nvPr>
        </p:nvSpPr>
        <p:spPr>
          <a:xfrm>
            <a:off x="508120" y="909057"/>
            <a:ext cx="6513752" cy="541867"/>
          </a:xfrm>
        </p:spPr>
        <p:txBody>
          <a:bodyPr>
            <a:normAutofit fontScale="90000"/>
          </a:bodyPr>
          <a:lstStyle/>
          <a:p>
            <a:r>
              <a:rPr lang="en-US" altLang="zh-CN" sz="3000" dirty="0"/>
              <a:t>Correlation analysis (cleavages=2)</a:t>
            </a:r>
            <a:endParaRPr lang="zh-CN" altLang="en-US" sz="3000" dirty="0"/>
          </a:p>
        </p:txBody>
      </p:sp>
      <p:sp>
        <p:nvSpPr>
          <p:cNvPr id="12" name="文本框 11">
            <a:extLst>
              <a:ext uri="{FF2B5EF4-FFF2-40B4-BE49-F238E27FC236}">
                <a16:creationId xmlns:a16="http://schemas.microsoft.com/office/drawing/2014/main" id="{F2F4135A-E37C-092A-32E1-CF709BF9456A}"/>
              </a:ext>
            </a:extLst>
          </p:cNvPr>
          <p:cNvSpPr txBox="1"/>
          <p:nvPr/>
        </p:nvSpPr>
        <p:spPr>
          <a:xfrm>
            <a:off x="2106537" y="1411254"/>
            <a:ext cx="7992534" cy="369332"/>
          </a:xfrm>
          <a:prstGeom prst="rect">
            <a:avLst/>
          </a:prstGeom>
          <a:noFill/>
        </p:spPr>
        <p:txBody>
          <a:bodyPr wrap="square">
            <a:spAutoFit/>
          </a:bodyPr>
          <a:lstStyle/>
          <a:p>
            <a:r>
              <a:rPr lang="en-US" altLang="zh-CN" dirty="0"/>
              <a:t>Gene expression analysis</a:t>
            </a:r>
            <a:endParaRPr lang="zh-CN" altLang="en-US" dirty="0"/>
          </a:p>
        </p:txBody>
      </p:sp>
      <p:sp>
        <p:nvSpPr>
          <p:cNvPr id="2" name="文本框 5">
            <a:extLst>
              <a:ext uri="{FF2B5EF4-FFF2-40B4-BE49-F238E27FC236}">
                <a16:creationId xmlns:a16="http://schemas.microsoft.com/office/drawing/2014/main" id="{AA80693A-C638-DAFF-739D-E8D5E70D8331}"/>
              </a:ext>
            </a:extLst>
          </p:cNvPr>
          <p:cNvSpPr txBox="1"/>
          <p:nvPr/>
        </p:nvSpPr>
        <p:spPr>
          <a:xfrm>
            <a:off x="4600997" y="153650"/>
            <a:ext cx="4543003" cy="400110"/>
          </a:xfrm>
          <a:prstGeom prst="rect">
            <a:avLst/>
          </a:prstGeom>
          <a:noFill/>
        </p:spPr>
        <p:txBody>
          <a:bodyPr wrap="square" rtlCol="0">
            <a:spAutoFit/>
          </a:bodyPr>
          <a:lstStyle/>
          <a:p>
            <a:pPr marL="0" indent="0">
              <a:buFont typeface="Wingdings" panose="05000000000000000000" pitchFamily="2" charset="2"/>
              <a:buNone/>
            </a:pPr>
            <a:r>
              <a:rPr lang="en-US" altLang="zh-CN" sz="2000" b="1" dirty="0">
                <a:solidFill>
                  <a:schemeClr val="tx1"/>
                </a:solidFill>
                <a:latin typeface="微软雅黑" panose="020B0503020204020204" pitchFamily="34" charset="-122"/>
                <a:ea typeface="微软雅黑" panose="020B0503020204020204" pitchFamily="34" charset="-122"/>
              </a:rPr>
              <a:t>Compared with company reports</a:t>
            </a:r>
          </a:p>
        </p:txBody>
      </p:sp>
      <p:pic>
        <p:nvPicPr>
          <p:cNvPr id="6" name="图片 5">
            <a:extLst>
              <a:ext uri="{FF2B5EF4-FFF2-40B4-BE49-F238E27FC236}">
                <a16:creationId xmlns:a16="http://schemas.microsoft.com/office/drawing/2014/main" id="{2606E916-154A-D65A-0799-52D8242FD31A}"/>
              </a:ext>
            </a:extLst>
          </p:cNvPr>
          <p:cNvPicPr>
            <a:picLocks noChangeAspect="1"/>
          </p:cNvPicPr>
          <p:nvPr/>
        </p:nvPicPr>
        <p:blipFill>
          <a:blip r:embed="rId3"/>
          <a:stretch>
            <a:fillRect/>
          </a:stretch>
        </p:blipFill>
        <p:spPr>
          <a:xfrm>
            <a:off x="1043609" y="1836548"/>
            <a:ext cx="5760640" cy="4945720"/>
          </a:xfrm>
          <a:prstGeom prst="rect">
            <a:avLst/>
          </a:prstGeom>
        </p:spPr>
      </p:pic>
      <p:sp>
        <p:nvSpPr>
          <p:cNvPr id="3" name="TextBox 2">
            <a:extLst>
              <a:ext uri="{FF2B5EF4-FFF2-40B4-BE49-F238E27FC236}">
                <a16:creationId xmlns:a16="http://schemas.microsoft.com/office/drawing/2014/main" id="{65DB1FC7-DF66-4DC2-CA62-83011598AA0D}"/>
              </a:ext>
            </a:extLst>
          </p:cNvPr>
          <p:cNvSpPr txBox="1"/>
          <p:nvPr/>
        </p:nvSpPr>
        <p:spPr>
          <a:xfrm>
            <a:off x="5940152" y="4384169"/>
            <a:ext cx="1039067" cy="1349087"/>
          </a:xfrm>
          <a:prstGeom prst="rect">
            <a:avLst/>
          </a:prstGeom>
          <a:solidFill>
            <a:schemeClr val="bg1"/>
          </a:solidFill>
        </p:spPr>
        <p:txBody>
          <a:bodyPr wrap="none" rtlCol="0">
            <a:spAutoFit/>
          </a:bodyPr>
          <a:lstStyle/>
          <a:p>
            <a:pPr>
              <a:lnSpc>
                <a:spcPts val="1400"/>
              </a:lnSpc>
            </a:pPr>
            <a:r>
              <a:rPr lang="en-US" sz="1400" dirty="0">
                <a:latin typeface="Arial" panose="020B0604020202020204" pitchFamily="34" charset="0"/>
                <a:cs typeface="Arial" panose="020B0604020202020204" pitchFamily="34" charset="0"/>
              </a:rPr>
              <a:t>OI_IFITM5</a:t>
            </a:r>
          </a:p>
          <a:p>
            <a:pPr>
              <a:lnSpc>
                <a:spcPts val="1400"/>
              </a:lnSpc>
            </a:pPr>
            <a:endParaRPr lang="en-US" sz="1400" dirty="0">
              <a:latin typeface="Arial" panose="020B0604020202020204" pitchFamily="34" charset="0"/>
              <a:cs typeface="Arial" panose="020B0604020202020204" pitchFamily="34" charset="0"/>
            </a:endParaRPr>
          </a:p>
          <a:p>
            <a:pPr>
              <a:lnSpc>
                <a:spcPts val="1400"/>
              </a:lnSpc>
            </a:pPr>
            <a:r>
              <a:rPr lang="en-US" sz="1400" dirty="0">
                <a:latin typeface="Arial" panose="020B0604020202020204" pitchFamily="34" charset="0"/>
                <a:cs typeface="Arial" panose="020B0604020202020204" pitchFamily="34" charset="0"/>
              </a:rPr>
              <a:t>OI_WNT1</a:t>
            </a:r>
          </a:p>
          <a:p>
            <a:pPr>
              <a:lnSpc>
                <a:spcPts val="1400"/>
              </a:lnSpc>
            </a:pPr>
            <a:endParaRPr lang="en-US" sz="1400" dirty="0">
              <a:latin typeface="Arial" panose="020B0604020202020204" pitchFamily="34" charset="0"/>
              <a:cs typeface="Arial" panose="020B0604020202020204" pitchFamily="34" charset="0"/>
            </a:endParaRPr>
          </a:p>
          <a:p>
            <a:pPr>
              <a:lnSpc>
                <a:spcPts val="1400"/>
              </a:lnSpc>
            </a:pPr>
            <a:r>
              <a:rPr lang="en-US" sz="1400" dirty="0">
                <a:latin typeface="Arial" panose="020B0604020202020204" pitchFamily="34" charset="0"/>
                <a:cs typeface="Arial" panose="020B0604020202020204" pitchFamily="34" charset="0"/>
              </a:rPr>
              <a:t>OI_WNT2</a:t>
            </a:r>
          </a:p>
          <a:p>
            <a:pPr>
              <a:lnSpc>
                <a:spcPts val="1400"/>
              </a:lnSpc>
            </a:pPr>
            <a:endParaRPr lang="en-US" sz="1400" dirty="0">
              <a:latin typeface="Arial" panose="020B0604020202020204" pitchFamily="34" charset="0"/>
              <a:cs typeface="Arial" panose="020B0604020202020204" pitchFamily="34" charset="0"/>
            </a:endParaRPr>
          </a:p>
          <a:p>
            <a:pPr>
              <a:lnSpc>
                <a:spcPts val="1400"/>
              </a:lnSpc>
            </a:pPr>
            <a:r>
              <a:rPr lang="en-US" sz="1400" dirty="0">
                <a:latin typeface="Arial" panose="020B0604020202020204" pitchFamily="34" charset="0"/>
                <a:cs typeface="Arial" panose="020B0604020202020204" pitchFamily="34" charset="0"/>
              </a:rPr>
              <a:t>OI_WNT3</a:t>
            </a:r>
          </a:p>
        </p:txBody>
      </p:sp>
      <p:sp>
        <p:nvSpPr>
          <p:cNvPr id="4" name="Slide Number Placeholder 3">
            <a:extLst>
              <a:ext uri="{FF2B5EF4-FFF2-40B4-BE49-F238E27FC236}">
                <a16:creationId xmlns:a16="http://schemas.microsoft.com/office/drawing/2014/main" id="{81B098A3-149F-EAC3-3D43-F82D94F75ABD}"/>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17</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9678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7F27D3-88DD-F84C-47ED-0A3118CAE76E}"/>
              </a:ext>
            </a:extLst>
          </p:cNvPr>
          <p:cNvPicPr>
            <a:picLocks noChangeAspect="1"/>
          </p:cNvPicPr>
          <p:nvPr/>
        </p:nvPicPr>
        <p:blipFill>
          <a:blip r:embed="rId3"/>
          <a:stretch>
            <a:fillRect/>
          </a:stretch>
        </p:blipFill>
        <p:spPr>
          <a:xfrm>
            <a:off x="405016" y="1643837"/>
            <a:ext cx="7380312" cy="4751528"/>
          </a:xfrm>
          <a:prstGeom prst="rect">
            <a:avLst/>
          </a:prstGeom>
        </p:spPr>
      </p:pic>
      <p:sp>
        <p:nvSpPr>
          <p:cNvPr id="11" name="标题 1">
            <a:extLst>
              <a:ext uri="{FF2B5EF4-FFF2-40B4-BE49-F238E27FC236}">
                <a16:creationId xmlns:a16="http://schemas.microsoft.com/office/drawing/2014/main" id="{B1256EC2-990A-9B3A-3E74-ED201DC82A11}"/>
              </a:ext>
            </a:extLst>
          </p:cNvPr>
          <p:cNvSpPr>
            <a:spLocks noGrp="1"/>
          </p:cNvSpPr>
          <p:nvPr>
            <p:ph type="title"/>
          </p:nvPr>
        </p:nvSpPr>
        <p:spPr>
          <a:xfrm>
            <a:off x="508120" y="909057"/>
            <a:ext cx="7304240" cy="541867"/>
          </a:xfrm>
        </p:spPr>
        <p:txBody>
          <a:bodyPr>
            <a:normAutofit fontScale="90000"/>
          </a:bodyPr>
          <a:lstStyle/>
          <a:p>
            <a:r>
              <a:rPr lang="en-US" altLang="zh-CN" sz="3000" dirty="0"/>
              <a:t>Correlation analysis (cleavages = 2)</a:t>
            </a:r>
            <a:endParaRPr lang="zh-CN" altLang="en-US" sz="3000" dirty="0"/>
          </a:p>
        </p:txBody>
      </p:sp>
      <p:sp>
        <p:nvSpPr>
          <p:cNvPr id="12" name="文本框 11">
            <a:extLst>
              <a:ext uri="{FF2B5EF4-FFF2-40B4-BE49-F238E27FC236}">
                <a16:creationId xmlns:a16="http://schemas.microsoft.com/office/drawing/2014/main" id="{F2F4135A-E37C-092A-32E1-CF709BF9456A}"/>
              </a:ext>
            </a:extLst>
          </p:cNvPr>
          <p:cNvSpPr txBox="1"/>
          <p:nvPr/>
        </p:nvSpPr>
        <p:spPr>
          <a:xfrm>
            <a:off x="2106537" y="1411254"/>
            <a:ext cx="7992534" cy="369332"/>
          </a:xfrm>
          <a:prstGeom prst="rect">
            <a:avLst/>
          </a:prstGeom>
          <a:noFill/>
        </p:spPr>
        <p:txBody>
          <a:bodyPr wrap="square">
            <a:spAutoFit/>
          </a:bodyPr>
          <a:lstStyle/>
          <a:p>
            <a:r>
              <a:rPr lang="en-US" altLang="zh-CN" dirty="0"/>
              <a:t>Gene expression analysis</a:t>
            </a:r>
            <a:endParaRPr lang="zh-CN" altLang="en-US" dirty="0"/>
          </a:p>
        </p:txBody>
      </p:sp>
      <p:sp>
        <p:nvSpPr>
          <p:cNvPr id="3" name="TextBox 2">
            <a:extLst>
              <a:ext uri="{FF2B5EF4-FFF2-40B4-BE49-F238E27FC236}">
                <a16:creationId xmlns:a16="http://schemas.microsoft.com/office/drawing/2014/main" id="{52259BF1-0DEA-1867-6FDE-8E48C6B1DBD0}"/>
              </a:ext>
            </a:extLst>
          </p:cNvPr>
          <p:cNvSpPr txBox="1"/>
          <p:nvPr/>
        </p:nvSpPr>
        <p:spPr>
          <a:xfrm>
            <a:off x="971600" y="4014353"/>
            <a:ext cx="6672882" cy="271869"/>
          </a:xfrm>
          <a:prstGeom prst="rect">
            <a:avLst/>
          </a:prstGeom>
          <a:solidFill>
            <a:srgbClr val="D9D9D9"/>
          </a:solidFill>
        </p:spPr>
        <p:txBody>
          <a:bodyPr wrap="square" rtlCol="0">
            <a:spAutoFit/>
          </a:bodyPr>
          <a:lstStyle/>
          <a:p>
            <a:pPr>
              <a:lnSpc>
                <a:spcPts val="1400"/>
              </a:lnSpc>
            </a:pPr>
            <a:r>
              <a:rPr lang="en-US" sz="1200" dirty="0">
                <a:latin typeface="Arial" panose="020B0604020202020204" pitchFamily="34" charset="0"/>
                <a:cs typeface="Arial" panose="020B0604020202020204" pitchFamily="34" charset="0"/>
              </a:rPr>
              <a:t>    OI_IFITM5                           OI_WNT1                        OI_WNT2                        OI_WNT3</a:t>
            </a:r>
          </a:p>
        </p:txBody>
      </p:sp>
      <p:sp>
        <p:nvSpPr>
          <p:cNvPr id="5" name="文本框 5">
            <a:extLst>
              <a:ext uri="{FF2B5EF4-FFF2-40B4-BE49-F238E27FC236}">
                <a16:creationId xmlns:a16="http://schemas.microsoft.com/office/drawing/2014/main" id="{0B02B3A5-5376-8F70-BCAF-2CF83C25348D}"/>
              </a:ext>
            </a:extLst>
          </p:cNvPr>
          <p:cNvSpPr txBox="1"/>
          <p:nvPr/>
        </p:nvSpPr>
        <p:spPr>
          <a:xfrm>
            <a:off x="4600997" y="153650"/>
            <a:ext cx="4543003" cy="400110"/>
          </a:xfrm>
          <a:prstGeom prst="rect">
            <a:avLst/>
          </a:prstGeom>
          <a:noFill/>
        </p:spPr>
        <p:txBody>
          <a:bodyPr wrap="square" rtlCol="0">
            <a:spAutoFit/>
          </a:bodyPr>
          <a:lstStyle/>
          <a:p>
            <a:pPr marL="0" indent="0">
              <a:buFont typeface="Wingdings" panose="05000000000000000000" pitchFamily="2" charset="2"/>
              <a:buNone/>
            </a:pPr>
            <a:r>
              <a:rPr lang="en-US" altLang="zh-CN" sz="2000" b="1" dirty="0">
                <a:solidFill>
                  <a:schemeClr val="tx1"/>
                </a:solidFill>
                <a:latin typeface="微软雅黑" panose="020B0503020204020204" pitchFamily="34" charset="-122"/>
                <a:ea typeface="微软雅黑" panose="020B0503020204020204" pitchFamily="34" charset="-122"/>
              </a:rPr>
              <a:t>Compared with company reports</a:t>
            </a:r>
          </a:p>
        </p:txBody>
      </p:sp>
      <p:sp>
        <p:nvSpPr>
          <p:cNvPr id="6" name="Slide Number Placeholder 5">
            <a:extLst>
              <a:ext uri="{FF2B5EF4-FFF2-40B4-BE49-F238E27FC236}">
                <a16:creationId xmlns:a16="http://schemas.microsoft.com/office/drawing/2014/main" id="{276BE0CC-5ED2-A032-CF13-AE6A5D61E4A8}"/>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18</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3019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B1256EC2-990A-9B3A-3E74-ED201DC82A11}"/>
              </a:ext>
            </a:extLst>
          </p:cNvPr>
          <p:cNvSpPr>
            <a:spLocks noGrp="1"/>
          </p:cNvSpPr>
          <p:nvPr>
            <p:ph type="title"/>
          </p:nvPr>
        </p:nvSpPr>
        <p:spPr>
          <a:xfrm>
            <a:off x="508120" y="909057"/>
            <a:ext cx="4689884" cy="541867"/>
          </a:xfrm>
        </p:spPr>
        <p:txBody>
          <a:bodyPr>
            <a:normAutofit fontScale="90000"/>
          </a:bodyPr>
          <a:lstStyle/>
          <a:p>
            <a:r>
              <a:rPr lang="en-US" altLang="zh-CN" sz="3000" dirty="0"/>
              <a:t>Correlation analysis</a:t>
            </a:r>
            <a:endParaRPr lang="zh-CN" altLang="en-US" sz="3000" dirty="0"/>
          </a:p>
        </p:txBody>
      </p:sp>
      <p:sp>
        <p:nvSpPr>
          <p:cNvPr id="12" name="文本框 11">
            <a:extLst>
              <a:ext uri="{FF2B5EF4-FFF2-40B4-BE49-F238E27FC236}">
                <a16:creationId xmlns:a16="http://schemas.microsoft.com/office/drawing/2014/main" id="{F2F4135A-E37C-092A-32E1-CF709BF9456A}"/>
              </a:ext>
            </a:extLst>
          </p:cNvPr>
          <p:cNvSpPr txBox="1"/>
          <p:nvPr/>
        </p:nvSpPr>
        <p:spPr>
          <a:xfrm>
            <a:off x="4932040" y="995324"/>
            <a:ext cx="7992534" cy="923330"/>
          </a:xfrm>
          <a:prstGeom prst="rect">
            <a:avLst/>
          </a:prstGeom>
          <a:noFill/>
        </p:spPr>
        <p:txBody>
          <a:bodyPr wrap="square">
            <a:spAutoFit/>
          </a:bodyPr>
          <a:lstStyle/>
          <a:p>
            <a:r>
              <a:rPr lang="en-US" altLang="zh-CN" dirty="0"/>
              <a:t>Venn plot for detected protein</a:t>
            </a:r>
          </a:p>
          <a:p>
            <a:r>
              <a:rPr lang="en-US" altLang="zh-CN" dirty="0"/>
              <a:t>                  Mine: green (cleavages=2)</a:t>
            </a:r>
          </a:p>
          <a:p>
            <a:r>
              <a:rPr lang="en-US" altLang="zh-CN" dirty="0"/>
              <a:t>                  Company: purple</a:t>
            </a:r>
            <a:endParaRPr lang="zh-CN" altLang="en-US" dirty="0"/>
          </a:p>
        </p:txBody>
      </p:sp>
      <p:pic>
        <p:nvPicPr>
          <p:cNvPr id="5" name="图片 4">
            <a:extLst>
              <a:ext uri="{FF2B5EF4-FFF2-40B4-BE49-F238E27FC236}">
                <a16:creationId xmlns:a16="http://schemas.microsoft.com/office/drawing/2014/main" id="{63EA7F64-0868-B976-F551-98A9AC97A802}"/>
              </a:ext>
            </a:extLst>
          </p:cNvPr>
          <p:cNvPicPr>
            <a:picLocks noChangeAspect="1"/>
          </p:cNvPicPr>
          <p:nvPr/>
        </p:nvPicPr>
        <p:blipFill rotWithShape="1">
          <a:blip r:embed="rId3"/>
          <a:srcRect l="1113" r="257"/>
          <a:stretch/>
        </p:blipFill>
        <p:spPr>
          <a:xfrm>
            <a:off x="1187624" y="1847891"/>
            <a:ext cx="4612541" cy="4327505"/>
          </a:xfrm>
          <a:prstGeom prst="rect">
            <a:avLst/>
          </a:prstGeom>
        </p:spPr>
      </p:pic>
      <p:sp>
        <p:nvSpPr>
          <p:cNvPr id="6" name="TextBox 5">
            <a:extLst>
              <a:ext uri="{FF2B5EF4-FFF2-40B4-BE49-F238E27FC236}">
                <a16:creationId xmlns:a16="http://schemas.microsoft.com/office/drawing/2014/main" id="{7DAE47B2-C1F9-E794-7448-4FE14E0FD873}"/>
              </a:ext>
            </a:extLst>
          </p:cNvPr>
          <p:cNvSpPr txBox="1"/>
          <p:nvPr/>
        </p:nvSpPr>
        <p:spPr>
          <a:xfrm>
            <a:off x="3018377" y="3305204"/>
            <a:ext cx="1409607" cy="279564"/>
          </a:xfrm>
          <a:prstGeom prst="rect">
            <a:avLst/>
          </a:prstGeom>
          <a:solidFill>
            <a:schemeClr val="bg1"/>
          </a:solidFill>
        </p:spPr>
        <p:txBody>
          <a:bodyPr wrap="square">
            <a:spAutoFit/>
          </a:bodyPr>
          <a:lstStyle/>
          <a:p>
            <a:pPr>
              <a:lnSpc>
                <a:spcPts val="1400"/>
              </a:lnSpc>
            </a:pPr>
            <a:r>
              <a:rPr lang="en-US" sz="1400" dirty="0">
                <a:latin typeface="Arial" panose="020B0604020202020204" pitchFamily="34" charset="0"/>
                <a:cs typeface="Arial" panose="020B0604020202020204" pitchFamily="34" charset="0"/>
              </a:rPr>
              <a:t>OI_IFITM5</a:t>
            </a:r>
          </a:p>
        </p:txBody>
      </p:sp>
      <p:sp>
        <p:nvSpPr>
          <p:cNvPr id="7" name="TextBox 6">
            <a:extLst>
              <a:ext uri="{FF2B5EF4-FFF2-40B4-BE49-F238E27FC236}">
                <a16:creationId xmlns:a16="http://schemas.microsoft.com/office/drawing/2014/main" id="{CEF45F8F-A11C-250D-0710-A10C8E6CE9A7}"/>
              </a:ext>
            </a:extLst>
          </p:cNvPr>
          <p:cNvSpPr txBox="1"/>
          <p:nvPr/>
        </p:nvSpPr>
        <p:spPr>
          <a:xfrm>
            <a:off x="4427984" y="3299731"/>
            <a:ext cx="1409607" cy="279564"/>
          </a:xfrm>
          <a:prstGeom prst="rect">
            <a:avLst/>
          </a:prstGeom>
          <a:solidFill>
            <a:schemeClr val="bg1"/>
          </a:solidFill>
        </p:spPr>
        <p:txBody>
          <a:bodyPr wrap="square">
            <a:spAutoFit/>
          </a:bodyPr>
          <a:lstStyle/>
          <a:p>
            <a:pPr>
              <a:lnSpc>
                <a:spcPts val="1400"/>
              </a:lnSpc>
            </a:pPr>
            <a:r>
              <a:rPr lang="en-US" sz="1400" dirty="0">
                <a:latin typeface="Arial" panose="020B0604020202020204" pitchFamily="34" charset="0"/>
                <a:cs typeface="Arial" panose="020B0604020202020204" pitchFamily="34" charset="0"/>
              </a:rPr>
              <a:t>OI_WNT1</a:t>
            </a:r>
          </a:p>
        </p:txBody>
      </p:sp>
      <p:sp>
        <p:nvSpPr>
          <p:cNvPr id="8" name="TextBox 7">
            <a:extLst>
              <a:ext uri="{FF2B5EF4-FFF2-40B4-BE49-F238E27FC236}">
                <a16:creationId xmlns:a16="http://schemas.microsoft.com/office/drawing/2014/main" id="{BDC29096-1808-DC65-3AB4-2737AD907DD4}"/>
              </a:ext>
            </a:extLst>
          </p:cNvPr>
          <p:cNvSpPr txBox="1"/>
          <p:nvPr/>
        </p:nvSpPr>
        <p:spPr>
          <a:xfrm>
            <a:off x="1506209" y="4805620"/>
            <a:ext cx="1409607" cy="279564"/>
          </a:xfrm>
          <a:prstGeom prst="rect">
            <a:avLst/>
          </a:prstGeom>
          <a:solidFill>
            <a:schemeClr val="bg1"/>
          </a:solidFill>
        </p:spPr>
        <p:txBody>
          <a:bodyPr wrap="square">
            <a:spAutoFit/>
          </a:bodyPr>
          <a:lstStyle/>
          <a:p>
            <a:pPr>
              <a:lnSpc>
                <a:spcPts val="1400"/>
              </a:lnSpc>
            </a:pPr>
            <a:r>
              <a:rPr lang="en-US" sz="1400" dirty="0">
                <a:latin typeface="Arial" panose="020B0604020202020204" pitchFamily="34" charset="0"/>
                <a:cs typeface="Arial" panose="020B0604020202020204" pitchFamily="34" charset="0"/>
              </a:rPr>
              <a:t>OI_WNT2</a:t>
            </a:r>
          </a:p>
        </p:txBody>
      </p:sp>
      <p:sp>
        <p:nvSpPr>
          <p:cNvPr id="9" name="TextBox 8">
            <a:extLst>
              <a:ext uri="{FF2B5EF4-FFF2-40B4-BE49-F238E27FC236}">
                <a16:creationId xmlns:a16="http://schemas.microsoft.com/office/drawing/2014/main" id="{1F03389A-4C88-333B-46B0-264BF9DAB72D}"/>
              </a:ext>
            </a:extLst>
          </p:cNvPr>
          <p:cNvSpPr txBox="1"/>
          <p:nvPr/>
        </p:nvSpPr>
        <p:spPr>
          <a:xfrm>
            <a:off x="2915817" y="4633778"/>
            <a:ext cx="1532736" cy="451406"/>
          </a:xfrm>
          <a:prstGeom prst="rect">
            <a:avLst/>
          </a:prstGeom>
          <a:solidFill>
            <a:schemeClr val="bg1"/>
          </a:solidFill>
        </p:spPr>
        <p:txBody>
          <a:bodyPr wrap="square">
            <a:spAutoFit/>
          </a:bodyPr>
          <a:lstStyle/>
          <a:p>
            <a:pPr>
              <a:lnSpc>
                <a:spcPts val="1400"/>
              </a:lnSpc>
            </a:pPr>
            <a:endParaRPr lang="en-US" sz="1400" dirty="0">
              <a:latin typeface="Arial" panose="020B0604020202020204" pitchFamily="34" charset="0"/>
              <a:cs typeface="Arial" panose="020B0604020202020204" pitchFamily="34" charset="0"/>
            </a:endParaRPr>
          </a:p>
          <a:p>
            <a:pPr>
              <a:lnSpc>
                <a:spcPts val="1400"/>
              </a:lnSpc>
            </a:pPr>
            <a:r>
              <a:rPr lang="en-US" sz="1400" dirty="0">
                <a:latin typeface="Arial" panose="020B0604020202020204" pitchFamily="34" charset="0"/>
                <a:cs typeface="Arial" panose="020B0604020202020204" pitchFamily="34" charset="0"/>
              </a:rPr>
              <a:t>  OI_WNT3</a:t>
            </a:r>
          </a:p>
        </p:txBody>
      </p:sp>
      <p:sp>
        <p:nvSpPr>
          <p:cNvPr id="3" name="文本框 5">
            <a:extLst>
              <a:ext uri="{FF2B5EF4-FFF2-40B4-BE49-F238E27FC236}">
                <a16:creationId xmlns:a16="http://schemas.microsoft.com/office/drawing/2014/main" id="{1C5F6C1F-0C31-4C26-E806-1A846739B347}"/>
              </a:ext>
            </a:extLst>
          </p:cNvPr>
          <p:cNvSpPr txBox="1"/>
          <p:nvPr/>
        </p:nvSpPr>
        <p:spPr>
          <a:xfrm>
            <a:off x="4600997" y="153650"/>
            <a:ext cx="4543003" cy="400110"/>
          </a:xfrm>
          <a:prstGeom prst="rect">
            <a:avLst/>
          </a:prstGeom>
          <a:noFill/>
        </p:spPr>
        <p:txBody>
          <a:bodyPr wrap="square" rtlCol="0">
            <a:spAutoFit/>
          </a:bodyPr>
          <a:lstStyle/>
          <a:p>
            <a:pPr marL="0" indent="0">
              <a:buFont typeface="Wingdings" panose="05000000000000000000" pitchFamily="2" charset="2"/>
              <a:buNone/>
            </a:pPr>
            <a:r>
              <a:rPr lang="en-US" altLang="zh-CN" sz="2000" b="1" dirty="0">
                <a:solidFill>
                  <a:schemeClr val="tx1"/>
                </a:solidFill>
                <a:latin typeface="微软雅黑" panose="020B0503020204020204" pitchFamily="34" charset="-122"/>
                <a:ea typeface="微软雅黑" panose="020B0503020204020204" pitchFamily="34" charset="-122"/>
              </a:rPr>
              <a:t>Compared with company reports</a:t>
            </a:r>
          </a:p>
        </p:txBody>
      </p:sp>
      <p:sp>
        <p:nvSpPr>
          <p:cNvPr id="4" name="Slide Number Placeholder 3">
            <a:extLst>
              <a:ext uri="{FF2B5EF4-FFF2-40B4-BE49-F238E27FC236}">
                <a16:creationId xmlns:a16="http://schemas.microsoft.com/office/drawing/2014/main" id="{945637E3-F845-E7E6-5208-495A5F67751B}"/>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19</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1581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20" y="188640"/>
            <a:ext cx="4176464" cy="521970"/>
          </a:xfrm>
          <a:prstGeom prst="rect">
            <a:avLst/>
          </a:prstGeom>
          <a:noFill/>
        </p:spPr>
        <p:txBody>
          <a:bodyPr wrap="square" rtlCol="0">
            <a:spAutoFit/>
          </a:bodyPr>
          <a:lstStyle/>
          <a:p>
            <a:pPr marL="0" indent="0">
              <a:buFont typeface="Wingdings" panose="05000000000000000000" pitchFamily="2" charset="2"/>
              <a:buNone/>
            </a:pPr>
            <a:r>
              <a:rPr lang="en-US" altLang="zh-CN" sz="2800" b="1" dirty="0">
                <a:solidFill>
                  <a:schemeClr val="tx1"/>
                </a:solidFill>
                <a:latin typeface="微软雅黑" panose="020B0503020204020204" pitchFamily="34" charset="-122"/>
                <a:ea typeface="微软雅黑" panose="020B0503020204020204" pitchFamily="34" charset="-122"/>
              </a:rPr>
              <a:t>Background</a:t>
            </a:r>
          </a:p>
        </p:txBody>
      </p:sp>
      <p:sp>
        <p:nvSpPr>
          <p:cNvPr id="6" name="文本框 5"/>
          <p:cNvSpPr txBox="1"/>
          <p:nvPr/>
        </p:nvSpPr>
        <p:spPr>
          <a:xfrm>
            <a:off x="365125" y="963295"/>
            <a:ext cx="8449945" cy="2060575"/>
          </a:xfrm>
          <a:prstGeom prst="rect">
            <a:avLst/>
          </a:prstGeom>
          <a:noFill/>
        </p:spPr>
        <p:txBody>
          <a:bodyPr wrap="square">
            <a:noAutofit/>
          </a:bodyPr>
          <a:lstStyle/>
          <a:p>
            <a:pPr indent="457200" algn="just"/>
            <a:r>
              <a:rPr lang="en-US" altLang="zh-CN" dirty="0">
                <a:latin typeface="+mj-ea"/>
                <a:ea typeface="+mj-ea"/>
              </a:rPr>
              <a:t>WNT1 can promote the differentiation of osteoblasts,   increase bone density and regulate bone balance. The degree of bone malformation of XV type osteogenesis imperfecta varies from moderate to severe,      indicating that different WNT1 activity levels are closely related to the severity of bone malformations. </a:t>
            </a:r>
          </a:p>
          <a:p>
            <a:pPr indent="457200" algn="just"/>
            <a:r>
              <a:rPr lang="en-US" altLang="zh-CN" dirty="0">
                <a:latin typeface="+mj-ea"/>
                <a:ea typeface="+mj-ea"/>
              </a:rPr>
              <a:t>However,   the regulation of WNT1 on protein expression level and post-translational modification remains unclear.</a:t>
            </a:r>
            <a:endParaRPr lang="zh-CN" altLang="en-US" dirty="0">
              <a:latin typeface="+mj-ea"/>
              <a:ea typeface="+mj-ea"/>
            </a:endParaRPr>
          </a:p>
        </p:txBody>
      </p:sp>
      <p:sp>
        <p:nvSpPr>
          <p:cNvPr id="7" name="文本框 6"/>
          <p:cNvSpPr txBox="1"/>
          <p:nvPr/>
        </p:nvSpPr>
        <p:spPr>
          <a:xfrm>
            <a:off x="328888" y="3480390"/>
            <a:ext cx="4176464" cy="521970"/>
          </a:xfrm>
          <a:prstGeom prst="rect">
            <a:avLst/>
          </a:prstGeom>
          <a:noFill/>
        </p:spPr>
        <p:txBody>
          <a:bodyPr wrap="square" rtlCol="0">
            <a:spAutoFit/>
          </a:bodyPr>
          <a:lstStyle/>
          <a:p>
            <a:pPr marL="0" indent="0">
              <a:buFont typeface="Wingdings" panose="05000000000000000000" pitchFamily="2" charset="2"/>
              <a:buNone/>
            </a:pPr>
            <a:r>
              <a:rPr lang="en-US" altLang="zh-CN" sz="2800" b="1" dirty="0">
                <a:solidFill>
                  <a:schemeClr val="tx1"/>
                </a:solidFill>
                <a:latin typeface="微软雅黑" panose="020B0503020204020204" pitchFamily="34" charset="-122"/>
                <a:ea typeface="微软雅黑" panose="020B0503020204020204" pitchFamily="34" charset="-122"/>
              </a:rPr>
              <a:t>Objection</a:t>
            </a:r>
          </a:p>
        </p:txBody>
      </p:sp>
      <p:sp>
        <p:nvSpPr>
          <p:cNvPr id="9" name="文本框 8"/>
          <p:cNvSpPr txBox="1"/>
          <p:nvPr/>
        </p:nvSpPr>
        <p:spPr>
          <a:xfrm>
            <a:off x="526910" y="4093301"/>
            <a:ext cx="8126184" cy="1015663"/>
          </a:xfrm>
          <a:prstGeom prst="rect">
            <a:avLst/>
          </a:prstGeom>
          <a:noFill/>
        </p:spPr>
        <p:txBody>
          <a:bodyPr wrap="square">
            <a:spAutoFit/>
          </a:bodyPr>
          <a:lstStyle/>
          <a:p>
            <a:pPr marL="342900" indent="-342900">
              <a:buFont typeface="Arial" panose="020B0604020202020204" pitchFamily="34" charset="0"/>
              <a:buChar char="•"/>
            </a:pPr>
            <a:r>
              <a:rPr lang="en-US" altLang="zh-CN" sz="2000" dirty="0"/>
              <a:t>To conduct proteomic analysis of bone tissues of OI XV patients</a:t>
            </a:r>
          </a:p>
          <a:p>
            <a:pPr marL="342900" indent="-342900">
              <a:buFont typeface="Arial" panose="020B0604020202020204" pitchFamily="34" charset="0"/>
              <a:buChar char="•"/>
            </a:pPr>
            <a:r>
              <a:rPr lang="en-US" altLang="zh-CN" sz="2000" dirty="0"/>
              <a:t>To explore the effects of different WNT1 variants on downstream protein synthesis and modification</a:t>
            </a:r>
          </a:p>
        </p:txBody>
      </p:sp>
      <p:sp>
        <p:nvSpPr>
          <p:cNvPr id="2" name="Slide Number Placeholder 1">
            <a:extLst>
              <a:ext uri="{FF2B5EF4-FFF2-40B4-BE49-F238E27FC236}">
                <a16:creationId xmlns:a16="http://schemas.microsoft.com/office/drawing/2014/main" id="{9CAFCFCE-FB4D-566F-091A-D09C4E951B5D}"/>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a:t>
            </a:fld>
            <a:endParaRPr lang="zh-CN" altLang="en-US">
              <a:solidFill>
                <a:prstClr val="black"/>
              </a:solidFill>
              <a:latin typeface="Arial" panose="020B0604020202020204" pitchFamily="34"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B13CFC-B2A9-08F1-CC3B-CD5170DAA31A}"/>
              </a:ext>
            </a:extLst>
          </p:cNvPr>
          <p:cNvSpPr>
            <a:spLocks noGrp="1"/>
          </p:cNvSpPr>
          <p:nvPr>
            <p:ph idx="1"/>
          </p:nvPr>
        </p:nvSpPr>
        <p:spPr>
          <a:xfrm>
            <a:off x="323528" y="908720"/>
            <a:ext cx="8229600" cy="4525963"/>
          </a:xfrm>
        </p:spPr>
        <p:txBody>
          <a:bodyPr/>
          <a:lstStyle/>
          <a:p>
            <a:r>
              <a:rPr lang="en-US" sz="2400" dirty="0"/>
              <a:t>The new subset includes:</a:t>
            </a:r>
          </a:p>
          <a:p>
            <a:r>
              <a:rPr lang="en-US" sz="2400" dirty="0"/>
              <a:t>75.8% of all valid values,   37.7% of all missing values</a:t>
            </a:r>
          </a:p>
          <a:p>
            <a:endParaRPr lang="en-US" dirty="0"/>
          </a:p>
        </p:txBody>
      </p:sp>
      <p:sp>
        <p:nvSpPr>
          <p:cNvPr id="3" name="Title 2">
            <a:extLst>
              <a:ext uri="{FF2B5EF4-FFF2-40B4-BE49-F238E27FC236}">
                <a16:creationId xmlns:a16="http://schemas.microsoft.com/office/drawing/2014/main" id="{FECF8D6C-4BB1-6BE3-E102-6520E094DCC9}"/>
              </a:ext>
            </a:extLst>
          </p:cNvPr>
          <p:cNvSpPr>
            <a:spLocks noGrp="1"/>
          </p:cNvSpPr>
          <p:nvPr>
            <p:ph type="title"/>
          </p:nvPr>
        </p:nvSpPr>
        <p:spPr>
          <a:xfrm>
            <a:off x="350386" y="44624"/>
            <a:ext cx="8229600" cy="928695"/>
          </a:xfrm>
        </p:spPr>
        <p:txBody>
          <a:bodyPr>
            <a:normAutofit fontScale="90000"/>
          </a:bodyPr>
          <a:lstStyle/>
          <a:p>
            <a:r>
              <a:rPr lang="en-US" sz="2800" dirty="0"/>
              <a:t>D</a:t>
            </a:r>
            <a:r>
              <a:rPr lang="en-US" altLang="zh-CN" sz="2800" dirty="0"/>
              <a:t>ata </a:t>
            </a:r>
            <a:r>
              <a:rPr lang="en-US" altLang="zh-CN" sz="2800" dirty="0" err="1"/>
              <a:t>winsorization</a:t>
            </a:r>
            <a:r>
              <a:rPr lang="en-US" altLang="zh-CN" sz="2800" dirty="0"/>
              <a:t> and imputation of</a:t>
            </a:r>
            <a:r>
              <a:rPr lang="zh-CN" altLang="en-US" sz="2800" dirty="0"/>
              <a:t> </a:t>
            </a:r>
            <a:r>
              <a:rPr lang="en-US" altLang="zh-CN" sz="2800" dirty="0"/>
              <a:t>the protein expression matrix of samples</a:t>
            </a:r>
            <a:endParaRPr lang="en-US" sz="2800" dirty="0"/>
          </a:p>
        </p:txBody>
      </p:sp>
      <p:pic>
        <p:nvPicPr>
          <p:cNvPr id="5" name="Picture 4">
            <a:extLst>
              <a:ext uri="{FF2B5EF4-FFF2-40B4-BE49-F238E27FC236}">
                <a16:creationId xmlns:a16="http://schemas.microsoft.com/office/drawing/2014/main" id="{112195E8-1927-ABA1-F0A8-93AED099C9E2}"/>
              </a:ext>
            </a:extLst>
          </p:cNvPr>
          <p:cNvPicPr>
            <a:picLocks noChangeAspect="1"/>
          </p:cNvPicPr>
          <p:nvPr/>
        </p:nvPicPr>
        <p:blipFill>
          <a:blip r:embed="rId3"/>
          <a:stretch>
            <a:fillRect/>
          </a:stretch>
        </p:blipFill>
        <p:spPr>
          <a:xfrm>
            <a:off x="1200191" y="2348880"/>
            <a:ext cx="5680669" cy="4190402"/>
          </a:xfrm>
          <a:prstGeom prst="rect">
            <a:avLst/>
          </a:prstGeom>
        </p:spPr>
      </p:pic>
      <p:sp>
        <p:nvSpPr>
          <p:cNvPr id="6" name="TextBox 5">
            <a:extLst>
              <a:ext uri="{FF2B5EF4-FFF2-40B4-BE49-F238E27FC236}">
                <a16:creationId xmlns:a16="http://schemas.microsoft.com/office/drawing/2014/main" id="{D1EABFA9-7AE7-40A4-116A-CF1B9C4C1F17}"/>
              </a:ext>
            </a:extLst>
          </p:cNvPr>
          <p:cNvSpPr txBox="1"/>
          <p:nvPr/>
        </p:nvSpPr>
        <p:spPr>
          <a:xfrm>
            <a:off x="386093" y="2006550"/>
            <a:ext cx="9353230" cy="369332"/>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S4</a:t>
            </a:r>
            <a:r>
              <a:rPr lang="en-US" altLang="zh-CN" sz="1800" b="1" dirty="0">
                <a:latin typeface="Arial" panose="020B0604020202020204" pitchFamily="34" charset="0"/>
                <a:cs typeface="Arial" panose="020B0604020202020204" pitchFamily="34" charset="0"/>
              </a:rPr>
              <a:t>. Density plot </a:t>
            </a:r>
            <a:r>
              <a:rPr lang="en-US" altLang="zh-CN" b="1" dirty="0">
                <a:latin typeface="Arial" panose="020B0604020202020204" pitchFamily="34" charset="0"/>
                <a:cs typeface="Arial" panose="020B0604020202020204" pitchFamily="34" charset="0"/>
              </a:rPr>
              <a:t>of </a:t>
            </a:r>
            <a:r>
              <a:rPr lang="en-US" altLang="zh-CN" sz="1800" b="1" dirty="0">
                <a:latin typeface="Arial" panose="020B0604020202020204" pitchFamily="34" charset="0"/>
                <a:cs typeface="Arial" panose="020B0604020202020204" pitchFamily="34" charset="0"/>
              </a:rPr>
              <a:t>the observed and imputed data </a:t>
            </a:r>
            <a:r>
              <a:rPr lang="en-US" altLang="zh-CN" b="1" dirty="0">
                <a:latin typeface="Arial" panose="020B0604020202020204" pitchFamily="34" charset="0"/>
                <a:cs typeface="Arial" panose="020B0604020202020204" pitchFamily="34" charset="0"/>
              </a:rPr>
              <a:t>for all the samples</a:t>
            </a:r>
            <a:endParaRPr lang="en-US" dirty="0"/>
          </a:p>
        </p:txBody>
      </p:sp>
      <p:sp>
        <p:nvSpPr>
          <p:cNvPr id="4" name="Slide Number Placeholder 3">
            <a:extLst>
              <a:ext uri="{FF2B5EF4-FFF2-40B4-BE49-F238E27FC236}">
                <a16:creationId xmlns:a16="http://schemas.microsoft.com/office/drawing/2014/main" id="{F4F36B3A-37BD-BC11-6DC4-59EC76674536}"/>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20</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99425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DF1E5-2FD1-D9FC-0828-699D35D1B3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9781" y="224860"/>
            <a:ext cx="2736304" cy="2736304"/>
          </a:xfrm>
          <a:prstGeom prst="rect">
            <a:avLst/>
          </a:prstGeom>
        </p:spPr>
      </p:pic>
      <p:pic>
        <p:nvPicPr>
          <p:cNvPr id="12" name="Picture 11">
            <a:extLst>
              <a:ext uri="{FF2B5EF4-FFF2-40B4-BE49-F238E27FC236}">
                <a16:creationId xmlns:a16="http://schemas.microsoft.com/office/drawing/2014/main" id="{D5C1D70A-E84C-BB3F-3C93-9ED791D5F20A}"/>
              </a:ext>
            </a:extLst>
          </p:cNvPr>
          <p:cNvPicPr>
            <a:picLocks noChangeAspect="1"/>
          </p:cNvPicPr>
          <p:nvPr/>
        </p:nvPicPr>
        <p:blipFill>
          <a:blip r:embed="rId4"/>
          <a:stretch>
            <a:fillRect/>
          </a:stretch>
        </p:blipFill>
        <p:spPr>
          <a:xfrm>
            <a:off x="1115616" y="4008065"/>
            <a:ext cx="3057500" cy="2679974"/>
          </a:xfrm>
          <a:prstGeom prst="rect">
            <a:avLst/>
          </a:prstGeom>
        </p:spPr>
      </p:pic>
      <p:pic>
        <p:nvPicPr>
          <p:cNvPr id="15" name="Picture 14">
            <a:extLst>
              <a:ext uri="{FF2B5EF4-FFF2-40B4-BE49-F238E27FC236}">
                <a16:creationId xmlns:a16="http://schemas.microsoft.com/office/drawing/2014/main" id="{DF47151B-B163-3F3F-BF54-5106E0ADAD53}"/>
              </a:ext>
            </a:extLst>
          </p:cNvPr>
          <p:cNvPicPr>
            <a:picLocks noChangeAspect="1"/>
          </p:cNvPicPr>
          <p:nvPr/>
        </p:nvPicPr>
        <p:blipFill>
          <a:blip r:embed="rId5"/>
          <a:stretch>
            <a:fillRect/>
          </a:stretch>
        </p:blipFill>
        <p:spPr>
          <a:xfrm>
            <a:off x="4788024" y="3848382"/>
            <a:ext cx="3057500" cy="2999341"/>
          </a:xfrm>
          <a:prstGeom prst="rect">
            <a:avLst/>
          </a:prstGeom>
        </p:spPr>
      </p:pic>
      <p:sp>
        <p:nvSpPr>
          <p:cNvPr id="16" name="Rectangle 15">
            <a:extLst>
              <a:ext uri="{FF2B5EF4-FFF2-40B4-BE49-F238E27FC236}">
                <a16:creationId xmlns:a16="http://schemas.microsoft.com/office/drawing/2014/main" id="{F30A99CB-7D40-799C-364E-2258BB1F5AA8}"/>
              </a:ext>
            </a:extLst>
          </p:cNvPr>
          <p:cNvSpPr/>
          <p:nvPr/>
        </p:nvSpPr>
        <p:spPr>
          <a:xfrm>
            <a:off x="6997933" y="890162"/>
            <a:ext cx="504056" cy="20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B9E4E8-B215-ACF1-8897-75DFB01726FA}"/>
              </a:ext>
            </a:extLst>
          </p:cNvPr>
          <p:cNvSpPr/>
          <p:nvPr/>
        </p:nvSpPr>
        <p:spPr>
          <a:xfrm>
            <a:off x="7790021" y="363375"/>
            <a:ext cx="576064" cy="263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A7F1DEB-AAD6-DB51-D7B3-33C3991F4C29}"/>
              </a:ext>
            </a:extLst>
          </p:cNvPr>
          <p:cNvCxnSpPr/>
          <p:nvPr/>
        </p:nvCxnSpPr>
        <p:spPr>
          <a:xfrm>
            <a:off x="0" y="2996952"/>
            <a:ext cx="918051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标题 2">
            <a:extLst>
              <a:ext uri="{FF2B5EF4-FFF2-40B4-BE49-F238E27FC236}">
                <a16:creationId xmlns:a16="http://schemas.microsoft.com/office/drawing/2014/main" id="{BE547CB1-0F09-8F80-6739-CB7F886A1CAB}"/>
              </a:ext>
            </a:extLst>
          </p:cNvPr>
          <p:cNvSpPr txBox="1">
            <a:spLocks/>
          </p:cNvSpPr>
          <p:nvPr/>
        </p:nvSpPr>
        <p:spPr>
          <a:xfrm>
            <a:off x="162753" y="2780928"/>
            <a:ext cx="8229600"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altLang="zh-CN" sz="1800" dirty="0"/>
              <a:t>After discarding the samples Control1, OI_IFITM5:</a:t>
            </a:r>
            <a:endParaRPr lang="zh-CN" altLang="en-US" sz="1800" dirty="0"/>
          </a:p>
        </p:txBody>
      </p:sp>
      <p:sp>
        <p:nvSpPr>
          <p:cNvPr id="2" name="标题 2">
            <a:extLst>
              <a:ext uri="{FF2B5EF4-FFF2-40B4-BE49-F238E27FC236}">
                <a16:creationId xmlns:a16="http://schemas.microsoft.com/office/drawing/2014/main" id="{AC1DB987-EF9A-C4BA-754A-C08BB38AD3E0}"/>
              </a:ext>
            </a:extLst>
          </p:cNvPr>
          <p:cNvSpPr txBox="1">
            <a:spLocks/>
          </p:cNvSpPr>
          <p:nvPr/>
        </p:nvSpPr>
        <p:spPr>
          <a:xfrm>
            <a:off x="162753" y="440658"/>
            <a:ext cx="4838445"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altLang="zh-CN" sz="1800" dirty="0"/>
              <a:t>Fig7. PCA plot on PC1, PC2 of the OI group and the Control group </a:t>
            </a:r>
            <a:endParaRPr lang="zh-CN" altLang="en-US" sz="1800" dirty="0"/>
          </a:p>
        </p:txBody>
      </p:sp>
      <p:sp>
        <p:nvSpPr>
          <p:cNvPr id="8" name="TextBox 7">
            <a:extLst>
              <a:ext uri="{FF2B5EF4-FFF2-40B4-BE49-F238E27FC236}">
                <a16:creationId xmlns:a16="http://schemas.microsoft.com/office/drawing/2014/main" id="{D4B8FEF2-DAFF-A1CE-4181-F1F987AE86BC}"/>
              </a:ext>
            </a:extLst>
          </p:cNvPr>
          <p:cNvSpPr txBox="1"/>
          <p:nvPr/>
        </p:nvSpPr>
        <p:spPr>
          <a:xfrm>
            <a:off x="5233040" y="195549"/>
            <a:ext cx="463684"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a.</a:t>
            </a:r>
            <a:endParaRPr lang="en-US"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600DA07-F3A0-1E95-C2B2-0FC6E073F300}"/>
              </a:ext>
            </a:extLst>
          </p:cNvPr>
          <p:cNvSpPr txBox="1"/>
          <p:nvPr/>
        </p:nvSpPr>
        <p:spPr>
          <a:xfrm>
            <a:off x="834792" y="3524957"/>
            <a:ext cx="463684"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b.</a:t>
            </a:r>
            <a:endParaRPr lang="en-US"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3E69BAA-F6A8-3CA5-4F88-B88B8CF78A69}"/>
              </a:ext>
            </a:extLst>
          </p:cNvPr>
          <p:cNvSpPr txBox="1"/>
          <p:nvPr/>
        </p:nvSpPr>
        <p:spPr>
          <a:xfrm>
            <a:off x="5001198" y="3508026"/>
            <a:ext cx="463684" cy="369332"/>
          </a:xfrm>
          <a:prstGeom prst="rect">
            <a:avLst/>
          </a:prstGeom>
          <a:noFill/>
        </p:spPr>
        <p:txBody>
          <a:bodyPr wrap="square">
            <a:spAutoFit/>
          </a:bodyPr>
          <a:lstStyle/>
          <a:p>
            <a:r>
              <a:rPr lang="en-US" altLang="zh-CN" sz="1800" b="1" dirty="0">
                <a:latin typeface="Arial" panose="020B0604020202020204" pitchFamily="34" charset="0"/>
                <a:cs typeface="Arial" panose="020B0604020202020204" pitchFamily="34" charset="0"/>
              </a:rPr>
              <a:t>c.</a:t>
            </a:r>
            <a:endParaRPr lang="en-US" b="1"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5C50194D-7B43-07B4-13BD-C41B9BCB56D4}"/>
              </a:ext>
            </a:extLst>
          </p:cNvPr>
          <p:cNvSpPr>
            <a:spLocks noGrp="1"/>
          </p:cNvSpPr>
          <p:nvPr>
            <p:ph type="sldNum" sz="quarter" idx="12"/>
          </p:nvPr>
        </p:nvSpPr>
        <p:spPr>
          <a:xfrm>
            <a:off x="8647272" y="6407944"/>
            <a:ext cx="533240"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21</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87323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15D2A99-E4ED-8793-9531-18D0E6065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8184" y="3116966"/>
            <a:ext cx="2706115" cy="3715464"/>
          </a:xfrm>
          <a:prstGeom prst="rect">
            <a:avLst/>
          </a:prstGeom>
        </p:spPr>
      </p:pic>
      <p:pic>
        <p:nvPicPr>
          <p:cNvPr id="22" name="Picture 21">
            <a:extLst>
              <a:ext uri="{FF2B5EF4-FFF2-40B4-BE49-F238E27FC236}">
                <a16:creationId xmlns:a16="http://schemas.microsoft.com/office/drawing/2014/main" id="{74B58F10-D526-54B9-8156-70071C9FC4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685" y="3093189"/>
            <a:ext cx="2706115" cy="3718065"/>
          </a:xfrm>
          <a:prstGeom prst="rect">
            <a:avLst/>
          </a:prstGeom>
        </p:spPr>
      </p:pic>
      <p:sp>
        <p:nvSpPr>
          <p:cNvPr id="9" name="文本框 8">
            <a:extLst>
              <a:ext uri="{FF2B5EF4-FFF2-40B4-BE49-F238E27FC236}">
                <a16:creationId xmlns:a16="http://schemas.microsoft.com/office/drawing/2014/main" id="{FB5C8A0D-FA57-E45B-2597-64B708551862}"/>
              </a:ext>
            </a:extLst>
          </p:cNvPr>
          <p:cNvSpPr txBox="1"/>
          <p:nvPr/>
        </p:nvSpPr>
        <p:spPr>
          <a:xfrm>
            <a:off x="1892791" y="3866584"/>
            <a:ext cx="971600" cy="307777"/>
          </a:xfrm>
          <a:prstGeom prst="rect">
            <a:avLst/>
          </a:prstGeom>
          <a:solidFill>
            <a:srgbClr val="FFFFFF"/>
          </a:solidFill>
        </p:spPr>
        <p:txBody>
          <a:bodyPr wrap="square">
            <a:spAutoFit/>
          </a:bodyPr>
          <a:lstStyle/>
          <a:p>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Valid=4</a:t>
            </a:r>
            <a:endParaRPr lang="zh-CN" altLang="en-US" sz="1100" dirty="0"/>
          </a:p>
        </p:txBody>
      </p:sp>
      <p:sp>
        <p:nvSpPr>
          <p:cNvPr id="10" name="文本框 9">
            <a:extLst>
              <a:ext uri="{FF2B5EF4-FFF2-40B4-BE49-F238E27FC236}">
                <a16:creationId xmlns:a16="http://schemas.microsoft.com/office/drawing/2014/main" id="{F1E27813-347F-C377-544F-82B5C7C3BBDA}"/>
              </a:ext>
            </a:extLst>
          </p:cNvPr>
          <p:cNvSpPr txBox="1"/>
          <p:nvPr/>
        </p:nvSpPr>
        <p:spPr>
          <a:xfrm>
            <a:off x="5658371" y="3861048"/>
            <a:ext cx="1139625" cy="307777"/>
          </a:xfrm>
          <a:prstGeom prst="rect">
            <a:avLst/>
          </a:prstGeom>
          <a:solidFill>
            <a:srgbClr val="FFFFFF"/>
          </a:solidFill>
        </p:spPr>
        <p:txBody>
          <a:bodyPr wrap="square">
            <a:spAutoFit/>
          </a:bodyPr>
          <a:lstStyle/>
          <a:p>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Valid&gt;=2</a:t>
            </a:r>
            <a:endParaRPr lang="zh-CN" altLang="en-US" sz="1100" b="1" dirty="0"/>
          </a:p>
        </p:txBody>
      </p:sp>
      <p:sp>
        <p:nvSpPr>
          <p:cNvPr id="2" name="标题 2">
            <a:extLst>
              <a:ext uri="{FF2B5EF4-FFF2-40B4-BE49-F238E27FC236}">
                <a16:creationId xmlns:a16="http://schemas.microsoft.com/office/drawing/2014/main" id="{C6313DA2-C71B-17D5-8DF7-77971AF5215B}"/>
              </a:ext>
            </a:extLst>
          </p:cNvPr>
          <p:cNvSpPr txBox="1">
            <a:spLocks/>
          </p:cNvSpPr>
          <p:nvPr/>
        </p:nvSpPr>
        <p:spPr>
          <a:xfrm>
            <a:off x="6533822" y="555393"/>
            <a:ext cx="3229971" cy="48751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altLang="zh-CN" sz="1600" dirty="0">
                <a:sym typeface="Wingdings" panose="05000000000000000000" pitchFamily="2" charset="2"/>
              </a:rPr>
              <a:t> </a:t>
            </a:r>
            <a:r>
              <a:rPr lang="en-US" altLang="zh-CN" sz="1600" dirty="0"/>
              <a:t>Discard Control1</a:t>
            </a:r>
            <a:endParaRPr lang="zh-CN" altLang="en-US" sz="1600" dirty="0"/>
          </a:p>
        </p:txBody>
      </p:sp>
      <p:sp>
        <p:nvSpPr>
          <p:cNvPr id="4" name="文本框 3">
            <a:extLst>
              <a:ext uri="{FF2B5EF4-FFF2-40B4-BE49-F238E27FC236}">
                <a16:creationId xmlns:a16="http://schemas.microsoft.com/office/drawing/2014/main" id="{96B4A871-06A4-FAE6-32D1-4C1BECFAB7FA}"/>
              </a:ext>
            </a:extLst>
          </p:cNvPr>
          <p:cNvSpPr txBox="1"/>
          <p:nvPr/>
        </p:nvSpPr>
        <p:spPr>
          <a:xfrm>
            <a:off x="312776" y="4693182"/>
            <a:ext cx="2262909" cy="830997"/>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Sample repeatability:</a:t>
            </a:r>
          </a:p>
          <a:p>
            <a:r>
              <a:rPr lang="en-US" altLang="zh-CN" sz="1600" dirty="0">
                <a:latin typeface="Arial" panose="020B0604020202020204" pitchFamily="34" charset="0"/>
                <a:cs typeface="Arial" panose="020B0604020202020204" pitchFamily="34" charset="0"/>
              </a:rPr>
              <a:t>Control1 had the poorest performance</a:t>
            </a:r>
            <a:endParaRPr lang="zh-CN" altLang="en-US" sz="16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93101BF-9D5B-735F-1329-CDABEF62FC41}"/>
              </a:ext>
            </a:extLst>
          </p:cNvPr>
          <p:cNvSpPr/>
          <p:nvPr/>
        </p:nvSpPr>
        <p:spPr>
          <a:xfrm>
            <a:off x="6990083" y="3384391"/>
            <a:ext cx="432048" cy="3461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4EBBA696-BA8F-F799-B5DF-74236A13A47F}"/>
              </a:ext>
            </a:extLst>
          </p:cNvPr>
          <p:cNvSpPr/>
          <p:nvPr/>
        </p:nvSpPr>
        <p:spPr>
          <a:xfrm>
            <a:off x="3347864" y="3427863"/>
            <a:ext cx="421927" cy="3404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A53C94-D212-DC79-13D3-DB8659CFC9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8927" y="576569"/>
            <a:ext cx="2013071" cy="2013071"/>
          </a:xfrm>
          <a:prstGeom prst="rect">
            <a:avLst/>
          </a:prstGeom>
        </p:spPr>
      </p:pic>
      <p:sp>
        <p:nvSpPr>
          <p:cNvPr id="18" name="椭圆 17">
            <a:extLst>
              <a:ext uri="{FF2B5EF4-FFF2-40B4-BE49-F238E27FC236}">
                <a16:creationId xmlns:a16="http://schemas.microsoft.com/office/drawing/2014/main" id="{41567478-4123-3A61-8F14-334A1898DC27}"/>
              </a:ext>
            </a:extLst>
          </p:cNvPr>
          <p:cNvSpPr/>
          <p:nvPr/>
        </p:nvSpPr>
        <p:spPr>
          <a:xfrm rot="629031">
            <a:off x="4548592" y="1657540"/>
            <a:ext cx="938380" cy="10318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a:extLst>
              <a:ext uri="{FF2B5EF4-FFF2-40B4-BE49-F238E27FC236}">
                <a16:creationId xmlns:a16="http://schemas.microsoft.com/office/drawing/2014/main" id="{280FF499-EB17-4EE5-8B81-ED6FF97B38A3}"/>
              </a:ext>
            </a:extLst>
          </p:cNvPr>
          <p:cNvSpPr txBox="1"/>
          <p:nvPr/>
        </p:nvSpPr>
        <p:spPr>
          <a:xfrm>
            <a:off x="1954651" y="3071928"/>
            <a:ext cx="463684" cy="369332"/>
          </a:xfrm>
          <a:prstGeom prst="rect">
            <a:avLst/>
          </a:prstGeom>
          <a:noFill/>
        </p:spPr>
        <p:txBody>
          <a:bodyPr wrap="square">
            <a:spAutoFit/>
          </a:bodyPr>
          <a:lstStyle/>
          <a:p>
            <a:r>
              <a:rPr lang="en-US" altLang="zh-CN" sz="1800" dirty="0"/>
              <a:t>b.</a:t>
            </a:r>
            <a:endParaRPr lang="en-US" dirty="0"/>
          </a:p>
        </p:txBody>
      </p:sp>
      <p:sp>
        <p:nvSpPr>
          <p:cNvPr id="26" name="TextBox 25">
            <a:extLst>
              <a:ext uri="{FF2B5EF4-FFF2-40B4-BE49-F238E27FC236}">
                <a16:creationId xmlns:a16="http://schemas.microsoft.com/office/drawing/2014/main" id="{5D9EE938-D03F-DEF6-793F-4682C747C62E}"/>
              </a:ext>
            </a:extLst>
          </p:cNvPr>
          <p:cNvSpPr txBox="1"/>
          <p:nvPr/>
        </p:nvSpPr>
        <p:spPr>
          <a:xfrm>
            <a:off x="6070138" y="3069118"/>
            <a:ext cx="463684" cy="369332"/>
          </a:xfrm>
          <a:prstGeom prst="rect">
            <a:avLst/>
          </a:prstGeom>
          <a:noFill/>
        </p:spPr>
        <p:txBody>
          <a:bodyPr wrap="square">
            <a:spAutoFit/>
          </a:bodyPr>
          <a:lstStyle/>
          <a:p>
            <a:r>
              <a:rPr lang="en-US" altLang="zh-CN" sz="1800" dirty="0"/>
              <a:t>c.</a:t>
            </a:r>
            <a:endParaRPr lang="en-US" dirty="0"/>
          </a:p>
        </p:txBody>
      </p:sp>
      <p:sp>
        <p:nvSpPr>
          <p:cNvPr id="27" name="TextBox 26">
            <a:extLst>
              <a:ext uri="{FF2B5EF4-FFF2-40B4-BE49-F238E27FC236}">
                <a16:creationId xmlns:a16="http://schemas.microsoft.com/office/drawing/2014/main" id="{4BBF208A-E515-E608-1C45-1A1AAF62ED43}"/>
              </a:ext>
            </a:extLst>
          </p:cNvPr>
          <p:cNvSpPr txBox="1"/>
          <p:nvPr/>
        </p:nvSpPr>
        <p:spPr>
          <a:xfrm>
            <a:off x="4303897" y="429817"/>
            <a:ext cx="463684" cy="369332"/>
          </a:xfrm>
          <a:prstGeom prst="rect">
            <a:avLst/>
          </a:prstGeom>
          <a:noFill/>
        </p:spPr>
        <p:txBody>
          <a:bodyPr wrap="square">
            <a:spAutoFit/>
          </a:bodyPr>
          <a:lstStyle/>
          <a:p>
            <a:r>
              <a:rPr lang="en-US" altLang="zh-CN" sz="1800" dirty="0"/>
              <a:t>a.</a:t>
            </a:r>
            <a:endParaRPr lang="en-US" dirty="0"/>
          </a:p>
        </p:txBody>
      </p:sp>
      <p:sp>
        <p:nvSpPr>
          <p:cNvPr id="8" name="标题 2">
            <a:extLst>
              <a:ext uri="{FF2B5EF4-FFF2-40B4-BE49-F238E27FC236}">
                <a16:creationId xmlns:a16="http://schemas.microsoft.com/office/drawing/2014/main" id="{EC20DDC9-2D64-5D18-E8F9-555CF9021CEB}"/>
              </a:ext>
            </a:extLst>
          </p:cNvPr>
          <p:cNvSpPr txBox="1">
            <a:spLocks/>
          </p:cNvSpPr>
          <p:nvPr/>
        </p:nvSpPr>
        <p:spPr>
          <a:xfrm>
            <a:off x="272584" y="1224473"/>
            <a:ext cx="4031313"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altLang="zh-CN" sz="1800" dirty="0"/>
              <a:t>Fig8. PCA plot and heatmap of the Control group </a:t>
            </a:r>
            <a:endParaRPr lang="zh-CN" altLang="en-US" sz="1800" dirty="0"/>
          </a:p>
        </p:txBody>
      </p:sp>
      <p:sp>
        <p:nvSpPr>
          <p:cNvPr id="11" name="Slide Number Placeholder 10">
            <a:extLst>
              <a:ext uri="{FF2B5EF4-FFF2-40B4-BE49-F238E27FC236}">
                <a16:creationId xmlns:a16="http://schemas.microsoft.com/office/drawing/2014/main" id="{19B42E84-DF43-A08C-DC64-8DB5D278619B}"/>
              </a:ext>
            </a:extLst>
          </p:cNvPr>
          <p:cNvSpPr>
            <a:spLocks noGrp="1"/>
          </p:cNvSpPr>
          <p:nvPr>
            <p:ph type="sldNum" sz="quarter" idx="12"/>
          </p:nvPr>
        </p:nvSpPr>
        <p:spPr>
          <a:xfrm>
            <a:off x="8647272" y="6407944"/>
            <a:ext cx="479114"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22</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938454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EBD4F-81C8-17EE-9A7C-EB59CAFAE0B9}"/>
              </a:ext>
            </a:extLst>
          </p:cNvPr>
          <p:cNvSpPr>
            <a:spLocks noGrp="1"/>
          </p:cNvSpPr>
          <p:nvPr>
            <p:ph type="title"/>
          </p:nvPr>
        </p:nvSpPr>
        <p:spPr>
          <a:xfrm>
            <a:off x="179512" y="1916832"/>
            <a:ext cx="9692555" cy="3128644"/>
          </a:xfrm>
        </p:spPr>
        <p:txBody>
          <a:bodyPr>
            <a:normAutofit/>
          </a:bodyPr>
          <a:lstStyle/>
          <a:p>
            <a:r>
              <a:rPr lang="en-US" sz="2800" dirty="0"/>
              <a:t>Find DEPs of Control group vs WNT1-OI Cohort</a:t>
            </a:r>
            <a:br>
              <a:rPr lang="en-US" dirty="0"/>
            </a:br>
            <a:br>
              <a:rPr lang="en-US" dirty="0"/>
            </a:br>
            <a:r>
              <a:rPr lang="en-US" sz="2200" b="0" dirty="0">
                <a:latin typeface="Arial" panose="020B0604020202020204" pitchFamily="34" charset="0"/>
                <a:cs typeface="Arial" panose="020B0604020202020204" pitchFamily="34" charset="0"/>
              </a:rPr>
              <a:t>Control group samples: Control 2, Control 3, Control 4</a:t>
            </a:r>
            <a:br>
              <a:rPr lang="en-US" sz="2200" b="0" dirty="0">
                <a:latin typeface="Arial" panose="020B0604020202020204" pitchFamily="34" charset="0"/>
                <a:cs typeface="Arial" panose="020B0604020202020204" pitchFamily="34" charset="0"/>
              </a:rPr>
            </a:br>
            <a:r>
              <a:rPr lang="en-US" sz="2200" b="0" dirty="0">
                <a:latin typeface="Arial" panose="020B0604020202020204" pitchFamily="34" charset="0"/>
                <a:cs typeface="Arial" panose="020B0604020202020204" pitchFamily="34" charset="0"/>
              </a:rPr>
              <a:t>WNT1-OI Cohort samples: OI_WNT1, OI_WNT2, OI_WNT3</a:t>
            </a:r>
            <a:br>
              <a:rPr lang="en-US" sz="2700" b="0" dirty="0">
                <a:latin typeface="Arial" panose="020B0604020202020204" pitchFamily="34" charset="0"/>
                <a:cs typeface="Arial" panose="020B0604020202020204" pitchFamily="34" charset="0"/>
              </a:rPr>
            </a:br>
            <a:endParaRPr lang="en-US" b="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85F646D-4797-2252-9267-B6A473599141}"/>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23</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9100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B13CFC-B2A9-08F1-CC3B-CD5170DAA31A}"/>
              </a:ext>
            </a:extLst>
          </p:cNvPr>
          <p:cNvSpPr>
            <a:spLocks noGrp="1"/>
          </p:cNvSpPr>
          <p:nvPr>
            <p:ph idx="1"/>
          </p:nvPr>
        </p:nvSpPr>
        <p:spPr>
          <a:xfrm>
            <a:off x="323528" y="908721"/>
            <a:ext cx="8229600" cy="1296144"/>
          </a:xfrm>
        </p:spPr>
        <p:txBody>
          <a:bodyPr/>
          <a:lstStyle/>
          <a:p>
            <a:r>
              <a:rPr lang="en-US" sz="1800" dirty="0">
                <a:latin typeface="Arial" panose="020B0604020202020204" pitchFamily="34" charset="0"/>
                <a:cs typeface="Arial" panose="020B0604020202020204" pitchFamily="34" charset="0"/>
              </a:rPr>
              <a:t>Selected samples: Control 2, 3, 4    OI_WNT 1, 2, 3</a:t>
            </a:r>
          </a:p>
          <a:p>
            <a:r>
              <a:rPr lang="en-US" sz="1800" dirty="0">
                <a:latin typeface="Arial" panose="020B0604020202020204" pitchFamily="34" charset="0"/>
                <a:cs typeface="Arial" panose="020B0604020202020204" pitchFamily="34" charset="0"/>
              </a:rPr>
              <a:t>Filter criteria: </a:t>
            </a:r>
            <a:r>
              <a:rPr lang="pt-BR" sz="1800" dirty="0">
                <a:latin typeface="Arial" panose="020B0604020202020204" pitchFamily="34" charset="0"/>
                <a:cs typeface="Arial" panose="020B0604020202020204" pitchFamily="34" charset="0"/>
              </a:rPr>
              <a:t>Num_valid_Ctrl&gt;=2,   Num_valid_OI_WNT&gt;=2</a:t>
            </a: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new subset includes:</a:t>
            </a:r>
          </a:p>
          <a:p>
            <a:pPr marL="0" indent="0">
              <a:buNone/>
            </a:pPr>
            <a:r>
              <a:rPr lang="en-US" sz="1800" dirty="0">
                <a:latin typeface="Arial" panose="020B0604020202020204" pitchFamily="34" charset="0"/>
                <a:cs typeface="Arial" panose="020B0604020202020204" pitchFamily="34" charset="0"/>
              </a:rPr>
              <a:t>     85.6% of all valid values,   50.7% of all missing values</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PS:  Control3 had only one NA value in the new subset so it is not shown in the density plot</a:t>
            </a:r>
          </a:p>
        </p:txBody>
      </p:sp>
      <p:sp>
        <p:nvSpPr>
          <p:cNvPr id="3" name="Title 2">
            <a:extLst>
              <a:ext uri="{FF2B5EF4-FFF2-40B4-BE49-F238E27FC236}">
                <a16:creationId xmlns:a16="http://schemas.microsoft.com/office/drawing/2014/main" id="{FECF8D6C-4BB1-6BE3-E102-6520E094DCC9}"/>
              </a:ext>
            </a:extLst>
          </p:cNvPr>
          <p:cNvSpPr>
            <a:spLocks noGrp="1"/>
          </p:cNvSpPr>
          <p:nvPr>
            <p:ph type="title"/>
          </p:nvPr>
        </p:nvSpPr>
        <p:spPr>
          <a:xfrm>
            <a:off x="350386" y="44624"/>
            <a:ext cx="8229600" cy="928695"/>
          </a:xfrm>
        </p:spPr>
        <p:txBody>
          <a:bodyPr>
            <a:normAutofit/>
          </a:bodyPr>
          <a:lstStyle/>
          <a:p>
            <a:r>
              <a:rPr lang="en-US" sz="2400" dirty="0">
                <a:latin typeface="Arial" panose="020B0604020202020204" pitchFamily="34" charset="0"/>
                <a:cs typeface="Arial" panose="020B0604020202020204" pitchFamily="34" charset="0"/>
              </a:rPr>
              <a:t>1. Find statistical DEPs</a:t>
            </a:r>
          </a:p>
        </p:txBody>
      </p:sp>
      <p:pic>
        <p:nvPicPr>
          <p:cNvPr id="9" name="Picture 8">
            <a:extLst>
              <a:ext uri="{FF2B5EF4-FFF2-40B4-BE49-F238E27FC236}">
                <a16:creationId xmlns:a16="http://schemas.microsoft.com/office/drawing/2014/main" id="{A18763AE-F61D-72C7-7A63-901A05C86AFC}"/>
              </a:ext>
            </a:extLst>
          </p:cNvPr>
          <p:cNvPicPr>
            <a:picLocks noChangeAspect="1"/>
          </p:cNvPicPr>
          <p:nvPr/>
        </p:nvPicPr>
        <p:blipFill rotWithShape="1">
          <a:blip r:embed="rId3">
            <a:extLst>
              <a:ext uri="{28A0092B-C50C-407E-A947-70E740481C1C}">
                <a14:useLocalDpi xmlns:a14="http://schemas.microsoft.com/office/drawing/2010/main" val="0"/>
              </a:ext>
            </a:extLst>
          </a:blip>
          <a:srcRect t="4015" b="9351"/>
          <a:stretch/>
        </p:blipFill>
        <p:spPr>
          <a:xfrm>
            <a:off x="2915816" y="2394563"/>
            <a:ext cx="5184576" cy="3107575"/>
          </a:xfrm>
          <a:prstGeom prst="rect">
            <a:avLst/>
          </a:prstGeom>
        </p:spPr>
      </p:pic>
      <p:sp>
        <p:nvSpPr>
          <p:cNvPr id="4" name="TextBox 3">
            <a:extLst>
              <a:ext uri="{FF2B5EF4-FFF2-40B4-BE49-F238E27FC236}">
                <a16:creationId xmlns:a16="http://schemas.microsoft.com/office/drawing/2014/main" id="{80074D8E-0B1B-A05C-5A49-7C1617A5503A}"/>
              </a:ext>
            </a:extLst>
          </p:cNvPr>
          <p:cNvSpPr txBox="1"/>
          <p:nvPr/>
        </p:nvSpPr>
        <p:spPr>
          <a:xfrm>
            <a:off x="385183" y="3164003"/>
            <a:ext cx="2364227" cy="1477328"/>
          </a:xfrm>
          <a:prstGeom prst="rect">
            <a:avLst/>
          </a:prstGeom>
          <a:noFill/>
        </p:spPr>
        <p:txBody>
          <a:bodyPr wrap="square">
            <a:spAutoFit/>
          </a:bodyPr>
          <a:lstStyle/>
          <a:p>
            <a:r>
              <a:rPr lang="en-US" altLang="zh-CN" b="1" dirty="0">
                <a:latin typeface="Arial" panose="020B0604020202020204" pitchFamily="34" charset="0"/>
                <a:cs typeface="Arial" panose="020B0604020202020204" pitchFamily="34" charset="0"/>
              </a:rPr>
              <a:t>S5</a:t>
            </a:r>
            <a:r>
              <a:rPr lang="en-US" altLang="zh-CN" sz="1800" b="1" dirty="0">
                <a:latin typeface="Arial" panose="020B0604020202020204" pitchFamily="34" charset="0"/>
                <a:cs typeface="Arial" panose="020B0604020202020204" pitchFamily="34" charset="0"/>
              </a:rPr>
              <a:t>. Density plot of the observed and imputed data for the selected samples</a:t>
            </a:r>
            <a:endParaRPr lang="en-US" dirty="0"/>
          </a:p>
        </p:txBody>
      </p:sp>
      <p:sp>
        <p:nvSpPr>
          <p:cNvPr id="5" name="Slide Number Placeholder 4">
            <a:extLst>
              <a:ext uri="{FF2B5EF4-FFF2-40B4-BE49-F238E27FC236}">
                <a16:creationId xmlns:a16="http://schemas.microsoft.com/office/drawing/2014/main" id="{9C36C837-0E8B-C2D7-2E7F-682DDE9AB13B}"/>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24</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8727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1FEC8-3C0D-A132-E8B7-B9CC5AD2BB3D}"/>
              </a:ext>
            </a:extLst>
          </p:cNvPr>
          <p:cNvSpPr>
            <a:spLocks noGrp="1"/>
          </p:cNvSpPr>
          <p:nvPr>
            <p:ph type="sldNum" sz="quarter" idx="12"/>
          </p:nvPr>
        </p:nvSpPr>
        <p:spPr>
          <a:xfrm>
            <a:off x="8647272" y="6407944"/>
            <a:ext cx="60524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25</a:t>
            </a:fld>
            <a:endParaRPr lang="zh-CN" altLang="en-US">
              <a:solidFill>
                <a:prstClr val="black"/>
              </a:solidFill>
              <a:latin typeface="Arial" panose="020B0604020202020204" pitchFamily="34" charset="0"/>
              <a:ea typeface="宋体" panose="02010600030101010101" pitchFamily="2" charset="-122"/>
            </a:endParaRPr>
          </a:p>
        </p:txBody>
      </p:sp>
      <p:sp>
        <p:nvSpPr>
          <p:cNvPr id="9" name="标题 2">
            <a:extLst>
              <a:ext uri="{FF2B5EF4-FFF2-40B4-BE49-F238E27FC236}">
                <a16:creationId xmlns:a16="http://schemas.microsoft.com/office/drawing/2014/main" id="{88F5977D-A133-A3EF-E9D5-17F4BDB3117F}"/>
              </a:ext>
            </a:extLst>
          </p:cNvPr>
          <p:cNvSpPr txBox="1">
            <a:spLocks/>
          </p:cNvSpPr>
          <p:nvPr/>
        </p:nvSpPr>
        <p:spPr>
          <a:xfrm>
            <a:off x="107504" y="331982"/>
            <a:ext cx="8928992"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altLang="zh-CN" sz="1800" dirty="0"/>
              <a:t>S6. Boxplot of Log2LFQ value of the selected samples after imputation</a:t>
            </a:r>
          </a:p>
        </p:txBody>
      </p:sp>
      <p:pic>
        <p:nvPicPr>
          <p:cNvPr id="4" name="Picture 3">
            <a:extLst>
              <a:ext uri="{FF2B5EF4-FFF2-40B4-BE49-F238E27FC236}">
                <a16:creationId xmlns:a16="http://schemas.microsoft.com/office/drawing/2014/main" id="{704175F7-8672-62FE-4370-1FCC8FC19A4E}"/>
              </a:ext>
            </a:extLst>
          </p:cNvPr>
          <p:cNvPicPr>
            <a:picLocks noChangeAspect="1"/>
          </p:cNvPicPr>
          <p:nvPr/>
        </p:nvPicPr>
        <p:blipFill rotWithShape="1">
          <a:blip r:embed="rId3"/>
          <a:srcRect b="4172"/>
          <a:stretch/>
        </p:blipFill>
        <p:spPr>
          <a:xfrm>
            <a:off x="1691679" y="1628800"/>
            <a:ext cx="5897327" cy="4248472"/>
          </a:xfrm>
          <a:prstGeom prst="rect">
            <a:avLst/>
          </a:prstGeom>
        </p:spPr>
      </p:pic>
    </p:spTree>
    <p:extLst>
      <p:ext uri="{BB962C8B-B14F-4D97-AF65-F5344CB8AC3E}">
        <p14:creationId xmlns:p14="http://schemas.microsoft.com/office/powerpoint/2010/main" val="3741469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6C3224-B49A-B917-EC56-A8C9935B7D47}"/>
              </a:ext>
            </a:extLst>
          </p:cNvPr>
          <p:cNvSpPr txBox="1"/>
          <p:nvPr/>
        </p:nvSpPr>
        <p:spPr>
          <a:xfrm>
            <a:off x="323528" y="450748"/>
            <a:ext cx="6768752" cy="430887"/>
          </a:xfrm>
          <a:prstGeom prst="rect">
            <a:avLst/>
          </a:prstGeom>
          <a:noFill/>
        </p:spPr>
        <p:txBody>
          <a:bodyPr wrap="square">
            <a:spAutoFit/>
          </a:bodyPr>
          <a:lstStyle/>
          <a:p>
            <a:r>
              <a:rPr lang="en-US" altLang="zh-CN" sz="2200" b="1" dirty="0">
                <a:latin typeface="微软雅黑" panose="020B0503020204020204" pitchFamily="34" charset="-122"/>
                <a:ea typeface="微软雅黑" panose="020B0503020204020204" pitchFamily="34" charset="-122"/>
              </a:rPr>
              <a:t>Fig9. Volcano plot of the statistical DEPs </a:t>
            </a:r>
            <a:r>
              <a:rPr lang="en-US" sz="2000" b="1" dirty="0">
                <a:latin typeface="Arial" panose="020B0604020202020204" pitchFamily="34" charset="0"/>
                <a:cs typeface="Arial" panose="020B0604020202020204" pitchFamily="34" charset="0"/>
              </a:rPr>
              <a:t>(n=88)</a:t>
            </a:r>
            <a:endParaRPr lang="zh-CN" altLang="en-US" sz="2200" b="1" dirty="0"/>
          </a:p>
        </p:txBody>
      </p:sp>
      <p:pic>
        <p:nvPicPr>
          <p:cNvPr id="7" name="Picture 6">
            <a:extLst>
              <a:ext uri="{FF2B5EF4-FFF2-40B4-BE49-F238E27FC236}">
                <a16:creationId xmlns:a16="http://schemas.microsoft.com/office/drawing/2014/main" id="{69E92588-CD8D-4533-AA81-F0711B561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1312522"/>
            <a:ext cx="5736601" cy="5040560"/>
          </a:xfrm>
          <a:prstGeom prst="rect">
            <a:avLst/>
          </a:prstGeom>
        </p:spPr>
      </p:pic>
      <p:sp>
        <p:nvSpPr>
          <p:cNvPr id="3" name="Slide Number Placeholder 2">
            <a:extLst>
              <a:ext uri="{FF2B5EF4-FFF2-40B4-BE49-F238E27FC236}">
                <a16:creationId xmlns:a16="http://schemas.microsoft.com/office/drawing/2014/main" id="{B9F2AA8E-4115-05E6-96C7-8C357EFB9158}"/>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26</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4615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D63AEDE0-3747-384E-ED27-71108644B9CC}"/>
              </a:ext>
            </a:extLst>
          </p:cNvPr>
          <p:cNvGraphicFramePr>
            <a:graphicFrameLocks noGrp="1"/>
          </p:cNvGraphicFramePr>
          <p:nvPr>
            <p:extLst>
              <p:ext uri="{D42A27DB-BD31-4B8C-83A1-F6EECF244321}">
                <p14:modId xmlns:p14="http://schemas.microsoft.com/office/powerpoint/2010/main" val="3766590603"/>
              </p:ext>
            </p:extLst>
          </p:nvPr>
        </p:nvGraphicFramePr>
        <p:xfrm>
          <a:off x="323528" y="553626"/>
          <a:ext cx="8316416" cy="6297178"/>
        </p:xfrm>
        <a:graphic>
          <a:graphicData uri="http://schemas.openxmlformats.org/drawingml/2006/table">
            <a:tbl>
              <a:tblPr>
                <a:tableStyleId>{5940675A-B579-460E-94D1-54222C63F5DA}</a:tableStyleId>
              </a:tblPr>
              <a:tblGrid>
                <a:gridCol w="1427472">
                  <a:extLst>
                    <a:ext uri="{9D8B030D-6E8A-4147-A177-3AD203B41FA5}">
                      <a16:colId xmlns:a16="http://schemas.microsoft.com/office/drawing/2014/main" val="2470661817"/>
                    </a:ext>
                  </a:extLst>
                </a:gridCol>
                <a:gridCol w="3126129">
                  <a:extLst>
                    <a:ext uri="{9D8B030D-6E8A-4147-A177-3AD203B41FA5}">
                      <a16:colId xmlns:a16="http://schemas.microsoft.com/office/drawing/2014/main" val="3996607839"/>
                    </a:ext>
                  </a:extLst>
                </a:gridCol>
                <a:gridCol w="3762815">
                  <a:extLst>
                    <a:ext uri="{9D8B030D-6E8A-4147-A177-3AD203B41FA5}">
                      <a16:colId xmlns:a16="http://schemas.microsoft.com/office/drawing/2014/main" val="3689863841"/>
                    </a:ext>
                  </a:extLst>
                </a:gridCol>
              </a:tblGrid>
              <a:tr h="236619">
                <a:tc>
                  <a:txBody>
                    <a:bodyPr/>
                    <a:lstStyle/>
                    <a:p>
                      <a:pPr algn="ctr" fontAlgn="ctr"/>
                      <a:endParaRPr lang="zh-CN" altLang="en-US" sz="1600" b="0"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ctr"/>
                      <a:r>
                        <a:rPr lang="fr-FR" sz="1600" b="1" u="none" strike="noStrike" dirty="0" err="1">
                          <a:solidFill>
                            <a:srgbClr val="000000"/>
                          </a:solidFill>
                          <a:effectLst/>
                          <a:latin typeface="Arial" panose="020B0604020202020204" pitchFamily="34" charset="0"/>
                          <a:cs typeface="Arial" panose="020B0604020202020204" pitchFamily="34" charset="0"/>
                        </a:rPr>
                        <a:t>Higher_in_OI_WNT</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Higher_in_Control</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extLst>
                  <a:ext uri="{0D108BD9-81ED-4DB2-BD59-A6C34878D82A}">
                    <a16:rowId xmlns:a16="http://schemas.microsoft.com/office/drawing/2014/main" val="1857245383"/>
                  </a:ext>
                </a:extLst>
              </a:tr>
              <a:tr h="704538">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ECM Glycoproteins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MATN4</a:t>
                      </a:r>
                    </a:p>
                  </a:txBody>
                  <a:tcPr marL="7620" marR="7620" marT="7620"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ABI3BP,  HMCN1</a:t>
                      </a:r>
                    </a:p>
                  </a:txBody>
                  <a:tcPr marL="7620" marR="7620" marT="7620" marB="0" anchor="ctr">
                    <a:solidFill>
                      <a:schemeClr val="bg1"/>
                    </a:solidFill>
                  </a:tcPr>
                </a:tc>
                <a:extLst>
                  <a:ext uri="{0D108BD9-81ED-4DB2-BD59-A6C34878D82A}">
                    <a16:rowId xmlns:a16="http://schemas.microsoft.com/office/drawing/2014/main" val="1971177221"/>
                  </a:ext>
                </a:extLst>
              </a:tr>
              <a:tr h="241271">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Collagens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COL21A1</a:t>
                      </a:r>
                    </a:p>
                  </a:txBody>
                  <a:tcPr marL="7620" marR="7620" marT="7620" marB="0" anchor="ctr">
                    <a:solidFill>
                      <a:schemeClr val="bg1"/>
                    </a:solidFill>
                  </a:tcPr>
                </a:tc>
                <a:tc>
                  <a:txBody>
                    <a:bodyPr/>
                    <a:lstStyle/>
                    <a:p>
                      <a:pPr algn="ctr" fontAlgn="b"/>
                      <a:r>
                        <a:rPr lang="en-US" sz="1600" b="0" u="none" strike="noStrike" kern="1200">
                          <a:solidFill>
                            <a:srgbClr val="000000"/>
                          </a:solidFill>
                          <a:effectLst/>
                          <a:latin typeface="Arial" panose="020B0604020202020204" pitchFamily="34" charset="0"/>
                          <a:ea typeface="+mn-ea"/>
                          <a:cs typeface="Arial" panose="020B0604020202020204" pitchFamily="34" charset="0"/>
                        </a:rPr>
                        <a:t>COL24A1</a:t>
                      </a:r>
                    </a:p>
                  </a:txBody>
                  <a:tcPr marL="7620" marR="7620" marT="7620" marB="0" anchor="ctr">
                    <a:solidFill>
                      <a:schemeClr val="bg1"/>
                    </a:solidFill>
                  </a:tcPr>
                </a:tc>
                <a:extLst>
                  <a:ext uri="{0D108BD9-81ED-4DB2-BD59-A6C34878D82A}">
                    <a16:rowId xmlns:a16="http://schemas.microsoft.com/office/drawing/2014/main" val="3691155237"/>
                  </a:ext>
                </a:extLst>
              </a:tr>
              <a:tr h="470578">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Proteoglycans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endParaRPr lang="en-US" sz="1600" b="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600" b="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extLst>
                  <a:ext uri="{0D108BD9-81ED-4DB2-BD59-A6C34878D82A}">
                    <a16:rowId xmlns:a16="http://schemas.microsoft.com/office/drawing/2014/main" val="373734661"/>
                  </a:ext>
                </a:extLst>
              </a:tr>
              <a:tr h="704538">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ECM-affiliated Proteins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C1QTNF5</a:t>
                      </a:r>
                    </a:p>
                  </a:txBody>
                  <a:tcPr marL="7620" marR="7620" marT="7620" marB="0" anchor="ctr">
                    <a:solidFill>
                      <a:schemeClr val="bg1"/>
                    </a:solidFill>
                  </a:tcPr>
                </a:tc>
                <a:tc>
                  <a:txBody>
                    <a:bodyPr/>
                    <a:lstStyle/>
                    <a:p>
                      <a:pPr algn="ctr" fontAlgn="b"/>
                      <a:r>
                        <a:rPr lang="en-US" sz="1600" b="0" u="none" strike="noStrike" kern="1200">
                          <a:solidFill>
                            <a:srgbClr val="000000"/>
                          </a:solidFill>
                          <a:effectLst/>
                          <a:latin typeface="Arial" panose="020B0604020202020204" pitchFamily="34" charset="0"/>
                          <a:ea typeface="+mn-ea"/>
                          <a:cs typeface="Arial" panose="020B0604020202020204" pitchFamily="34" charset="0"/>
                        </a:rPr>
                        <a:t>CLEC11A</a:t>
                      </a:r>
                    </a:p>
                  </a:txBody>
                  <a:tcPr marL="7620" marR="7620" marT="7620" marB="0" anchor="ctr">
                    <a:solidFill>
                      <a:schemeClr val="bg1"/>
                    </a:solidFill>
                  </a:tcPr>
                </a:tc>
                <a:extLst>
                  <a:ext uri="{0D108BD9-81ED-4DB2-BD59-A6C34878D82A}">
                    <a16:rowId xmlns:a16="http://schemas.microsoft.com/office/drawing/2014/main" val="1486889003"/>
                  </a:ext>
                </a:extLst>
              </a:tr>
              <a:tr h="475230">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ECM Regulators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CTSG</a:t>
                      </a:r>
                    </a:p>
                  </a:txBody>
                  <a:tcPr marL="7620" marR="7620" marT="7620"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FAM20C,  BMP1,  P4HA2,  KAZALD1,  LOXL1</a:t>
                      </a:r>
                    </a:p>
                  </a:txBody>
                  <a:tcPr marL="7620" marR="7620" marT="7620" marB="0" anchor="ctr">
                    <a:solidFill>
                      <a:schemeClr val="bg1"/>
                    </a:solidFill>
                  </a:tcPr>
                </a:tc>
                <a:extLst>
                  <a:ext uri="{0D108BD9-81ED-4DB2-BD59-A6C34878D82A}">
                    <a16:rowId xmlns:a16="http://schemas.microsoft.com/office/drawing/2014/main" val="2313899296"/>
                  </a:ext>
                </a:extLst>
              </a:tr>
              <a:tr h="470578">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Secreted Factors</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endParaRPr lang="en-US" sz="1600" b="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algn="ctr" fontAlgn="b"/>
                      <a:endParaRPr lang="en-US" sz="1600" b="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extLst>
                  <a:ext uri="{0D108BD9-81ED-4DB2-BD59-A6C34878D82A}">
                    <a16:rowId xmlns:a16="http://schemas.microsoft.com/office/drawing/2014/main" val="131042316"/>
                  </a:ext>
                </a:extLst>
              </a:tr>
              <a:tr h="2814824">
                <a:tc>
                  <a:txBody>
                    <a:bodyPr/>
                    <a:lstStyle/>
                    <a:p>
                      <a:pPr algn="ctr" fontAlgn="ctr"/>
                      <a:r>
                        <a:rPr lang="fr-FR" sz="1600" b="1" u="none" strike="noStrike" dirty="0">
                          <a:solidFill>
                            <a:srgbClr val="000000"/>
                          </a:solidFill>
                          <a:effectLst/>
                          <a:latin typeface="Arial" panose="020B0604020202020204" pitchFamily="34" charset="0"/>
                          <a:cs typeface="Arial" panose="020B0604020202020204" pitchFamily="34" charset="0"/>
                        </a:rPr>
                        <a:t>Non-matrisome</a:t>
                      </a:r>
                      <a:endParaRPr lang="fr-FR" sz="16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2772" marR="2772" marT="2772"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ITGA7,  ILVBL,  FABP4,  ICAM3,  ALCAM,  IGF2BP3,  ACSL1,  SULT1A1,  PRXL2A,  MTFP1,  MRPL21,  APOOL,  FABP5,  CD36,  SLC29A1,  SPP2,  ACADS,  PTPRC,  SLC44A2,  LACTB,  RPA2,  CORO1A,  FDCSP,  CHGA,  TOP1</a:t>
                      </a:r>
                    </a:p>
                  </a:txBody>
                  <a:tcPr marL="7620" marR="7620" marT="7620" marB="0" anchor="ctr">
                    <a:solidFill>
                      <a:schemeClr val="bg1"/>
                    </a:solidFill>
                  </a:tcPr>
                </a:tc>
                <a:tc>
                  <a:txBody>
                    <a:bodyPr/>
                    <a:lstStyle/>
                    <a:p>
                      <a:pPr algn="ctr" fontAlgn="b"/>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LDB3,  SOST,  MYL1,  SELENOH,  MYH2,  MYH7,  HSPA2,  MYL11,  DES,  STK17A,  IGHD,  TTN,  PDLIM3,  CKM,  PYGM,  FAU,  TMA7,  MYL3,  ENPP2,  GTF2A1,  ENTPD3,  EIF4H,  ACTN2,  MYL6B,  MB,  CA3,  HDHD2,  PDLIM2,  MYG1,  NISCH,  ACY1,  SHBG,  ALDH1A3,  PFDN2,  QSOX1,  RNF2,  TAGLN,  PFN2,  TNNC2,  CALD1,  CNN2,  PPP1R12A,  ENPP6,  RHOC,  TPM1,  UNC5B,  NXN,  TENM3,  CSRP1,  MYH1</a:t>
                      </a:r>
                    </a:p>
                  </a:txBody>
                  <a:tcPr marL="7620" marR="7620" marT="7620" marB="0" anchor="ctr">
                    <a:solidFill>
                      <a:schemeClr val="bg1"/>
                    </a:solidFill>
                  </a:tcPr>
                </a:tc>
                <a:extLst>
                  <a:ext uri="{0D108BD9-81ED-4DB2-BD59-A6C34878D82A}">
                    <a16:rowId xmlns:a16="http://schemas.microsoft.com/office/drawing/2014/main" val="3747055325"/>
                  </a:ext>
                </a:extLst>
              </a:tr>
            </a:tbl>
          </a:graphicData>
        </a:graphic>
      </p:graphicFrame>
      <p:sp>
        <p:nvSpPr>
          <p:cNvPr id="2" name="文本框 1">
            <a:extLst>
              <a:ext uri="{FF2B5EF4-FFF2-40B4-BE49-F238E27FC236}">
                <a16:creationId xmlns:a16="http://schemas.microsoft.com/office/drawing/2014/main" id="{90B3D143-80DE-8B68-2EAE-55E2B10ADB08}"/>
              </a:ext>
            </a:extLst>
          </p:cNvPr>
          <p:cNvSpPr txBox="1"/>
          <p:nvPr/>
        </p:nvSpPr>
        <p:spPr>
          <a:xfrm>
            <a:off x="300397" y="126072"/>
            <a:ext cx="7632848" cy="400110"/>
          </a:xfrm>
          <a:prstGeom prst="rect">
            <a:avLst/>
          </a:prstGeom>
          <a:noFill/>
        </p:spPr>
        <p:txBody>
          <a:bodyPr wrap="square">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Table2. Statistical DEPs in protein categories </a:t>
            </a:r>
            <a:r>
              <a:rPr lang="en-US" sz="2000" b="1" dirty="0">
                <a:latin typeface="Arial" panose="020B0604020202020204" pitchFamily="34" charset="0"/>
                <a:cs typeface="Arial" panose="020B0604020202020204" pitchFamily="34" charset="0"/>
              </a:rPr>
              <a:t>(n=88)</a:t>
            </a:r>
            <a:endParaRPr lang="zh-CN" altLang="en-US" sz="20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DF502F7-B176-9F24-9E72-AE4BC59517C5}"/>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27</a:t>
            </a:fld>
            <a:endParaRPr lang="zh-CN" altLang="en-US" dirty="0">
              <a:solidFill>
                <a:prstClr val="black"/>
              </a:solidFill>
              <a:latin typeface="Arial" panose="020B0604020202020204" pitchFamily="34" charset="0"/>
              <a:ea typeface="宋体" panose="02010600030101010101" pitchFamily="2" charset="-122"/>
            </a:endParaRPr>
          </a:p>
        </p:txBody>
      </p:sp>
      <p:sp>
        <p:nvSpPr>
          <p:cNvPr id="4" name="Rectangle 3">
            <a:extLst>
              <a:ext uri="{FF2B5EF4-FFF2-40B4-BE49-F238E27FC236}">
                <a16:creationId xmlns:a16="http://schemas.microsoft.com/office/drawing/2014/main" id="{39B7B107-DBCC-BBD6-B74B-3B75B268C258}"/>
              </a:ext>
            </a:extLst>
          </p:cNvPr>
          <p:cNvSpPr/>
          <p:nvPr/>
        </p:nvSpPr>
        <p:spPr>
          <a:xfrm>
            <a:off x="2483768" y="1484784"/>
            <a:ext cx="13681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7B3E9DB-A0C2-9662-7DBB-CFC79A6045C7}"/>
              </a:ext>
            </a:extLst>
          </p:cNvPr>
          <p:cNvSpPr/>
          <p:nvPr/>
        </p:nvSpPr>
        <p:spPr>
          <a:xfrm>
            <a:off x="6012160" y="1457164"/>
            <a:ext cx="136815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02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116F73-AD60-11E5-0B96-01952CD2CCB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83768" y="1052736"/>
            <a:ext cx="3949524" cy="5404321"/>
          </a:xfrm>
        </p:spPr>
      </p:pic>
      <p:sp>
        <p:nvSpPr>
          <p:cNvPr id="6" name="文本框 1">
            <a:extLst>
              <a:ext uri="{FF2B5EF4-FFF2-40B4-BE49-F238E27FC236}">
                <a16:creationId xmlns:a16="http://schemas.microsoft.com/office/drawing/2014/main" id="{DF5DEACE-81D4-3791-33BA-F7ACCDC3014B}"/>
              </a:ext>
            </a:extLst>
          </p:cNvPr>
          <p:cNvSpPr txBox="1"/>
          <p:nvPr/>
        </p:nvSpPr>
        <p:spPr>
          <a:xfrm>
            <a:off x="683568" y="244420"/>
            <a:ext cx="6408712" cy="400110"/>
          </a:xfrm>
          <a:prstGeom prst="rect">
            <a:avLst/>
          </a:prstGeom>
          <a:noFill/>
        </p:spPr>
        <p:txBody>
          <a:bodyPr wrap="square">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Fig10. Heatmap of the statistical DEPs </a:t>
            </a:r>
            <a:r>
              <a:rPr lang="en-US" sz="2000" b="1" dirty="0">
                <a:latin typeface="Arial" panose="020B0604020202020204" pitchFamily="34" charset="0"/>
                <a:cs typeface="Arial" panose="020B0604020202020204" pitchFamily="34" charset="0"/>
              </a:rPr>
              <a:t>(n=88)</a:t>
            </a:r>
            <a:endParaRPr lang="zh-CN" altLang="en-US" sz="20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80B1A7A-2F34-BEEB-2E47-535C26298B73}"/>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28</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09048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1F7410-F0F1-8715-3F5D-128DB2C5F461}"/>
              </a:ext>
            </a:extLst>
          </p:cNvPr>
          <p:cNvSpPr>
            <a:spLocks noGrp="1"/>
          </p:cNvSpPr>
          <p:nvPr>
            <p:ph type="title"/>
          </p:nvPr>
        </p:nvSpPr>
        <p:spPr/>
        <p:txBody>
          <a:bodyPr>
            <a:normAutofit/>
          </a:bodyPr>
          <a:lstStyle/>
          <a:p>
            <a:r>
              <a:rPr lang="en-US" altLang="zh-CN" sz="2000" dirty="0">
                <a:latin typeface="Arial" panose="020B0604020202020204" pitchFamily="34" charset="0"/>
                <a:cs typeface="Arial" panose="020B0604020202020204" pitchFamily="34" charset="0"/>
              </a:rPr>
              <a:t>Fig11. PCA plot of the statistical DEPs</a:t>
            </a:r>
            <a:endParaRPr lang="zh-CN"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85792B5-E7EA-3A2F-F519-C5F92F508F7E}"/>
              </a:ext>
            </a:extLst>
          </p:cNvPr>
          <p:cNvPicPr>
            <a:picLocks noChangeAspect="1"/>
          </p:cNvPicPr>
          <p:nvPr/>
        </p:nvPicPr>
        <p:blipFill>
          <a:blip r:embed="rId3"/>
          <a:stretch>
            <a:fillRect/>
          </a:stretch>
        </p:blipFill>
        <p:spPr>
          <a:xfrm>
            <a:off x="1260024" y="1357300"/>
            <a:ext cx="4969769" cy="4922631"/>
          </a:xfrm>
          <a:prstGeom prst="rect">
            <a:avLst/>
          </a:prstGeom>
        </p:spPr>
      </p:pic>
      <p:sp>
        <p:nvSpPr>
          <p:cNvPr id="2" name="Slide Number Placeholder 1">
            <a:extLst>
              <a:ext uri="{FF2B5EF4-FFF2-40B4-BE49-F238E27FC236}">
                <a16:creationId xmlns:a16="http://schemas.microsoft.com/office/drawing/2014/main" id="{AA4197E0-2E2D-4876-17F3-444042062027}"/>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29</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3723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B49B4A-A641-EBDA-51E9-CCABC524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8" y="3126460"/>
            <a:ext cx="9144000" cy="1823103"/>
          </a:xfrm>
          <a:prstGeom prst="rect">
            <a:avLst/>
          </a:prstGeom>
        </p:spPr>
      </p:pic>
      <p:sp>
        <p:nvSpPr>
          <p:cNvPr id="2" name="标题 1">
            <a:extLst>
              <a:ext uri="{FF2B5EF4-FFF2-40B4-BE49-F238E27FC236}">
                <a16:creationId xmlns:a16="http://schemas.microsoft.com/office/drawing/2014/main" id="{7A4919D0-F177-4BBA-9A0B-DBA69E2ED764}"/>
              </a:ext>
            </a:extLst>
          </p:cNvPr>
          <p:cNvSpPr>
            <a:spLocks noGrp="1"/>
          </p:cNvSpPr>
          <p:nvPr>
            <p:ph type="title"/>
          </p:nvPr>
        </p:nvSpPr>
        <p:spPr>
          <a:xfrm>
            <a:off x="179512" y="102483"/>
            <a:ext cx="8229600" cy="928695"/>
          </a:xfrm>
        </p:spPr>
        <p:txBody>
          <a:bodyPr rtlCol="0">
            <a:normAutofit/>
          </a:bodyPr>
          <a:lstStyle/>
          <a:p>
            <a:pPr fontAlgn="base">
              <a:spcAft>
                <a:spcPct val="0"/>
              </a:spcAft>
            </a:pPr>
            <a:r>
              <a:rPr lang="en-US" altLang="zh-CN" sz="2800" dirty="0">
                <a:cs typeface="+mn-cs"/>
              </a:rPr>
              <a:t>Sample information</a:t>
            </a:r>
            <a:endParaRPr lang="zh-cn" altLang="en-US" sz="2800" dirty="0">
              <a:cs typeface="+mn-cs"/>
            </a:endParaRPr>
          </a:p>
        </p:txBody>
      </p:sp>
      <p:sp>
        <p:nvSpPr>
          <p:cNvPr id="7" name="矩形 6">
            <a:extLst>
              <a:ext uri="{FF2B5EF4-FFF2-40B4-BE49-F238E27FC236}">
                <a16:creationId xmlns:a16="http://schemas.microsoft.com/office/drawing/2014/main" id="{1EAB3340-71CC-D23F-8C8D-F016F9C1A1C8}"/>
              </a:ext>
            </a:extLst>
          </p:cNvPr>
          <p:cNvSpPr/>
          <p:nvPr/>
        </p:nvSpPr>
        <p:spPr>
          <a:xfrm>
            <a:off x="5069264" y="4365104"/>
            <a:ext cx="762680" cy="708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内容占位符 3">
            <a:extLst>
              <a:ext uri="{FF2B5EF4-FFF2-40B4-BE49-F238E27FC236}">
                <a16:creationId xmlns:a16="http://schemas.microsoft.com/office/drawing/2014/main" id="{A731424F-3924-F6E0-9F3A-9BA013D443C9}"/>
              </a:ext>
            </a:extLst>
          </p:cNvPr>
          <p:cNvSpPr txBox="1">
            <a:spLocks/>
          </p:cNvSpPr>
          <p:nvPr/>
        </p:nvSpPr>
        <p:spPr>
          <a:xfrm>
            <a:off x="395536" y="850163"/>
            <a:ext cx="8424936" cy="178811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zh-CN" sz="2100" b="1" u="sng" dirty="0">
                <a:latin typeface="Arial" panose="020B0604020202020204" pitchFamily="34" charset="0"/>
                <a:cs typeface="Arial" panose="020B0604020202020204" pitchFamily="34" charset="0"/>
              </a:rPr>
              <a:t>8 Samples</a:t>
            </a:r>
          </a:p>
          <a:p>
            <a:pPr fontAlgn="auto">
              <a:spcAft>
                <a:spcPts val="0"/>
              </a:spcAft>
            </a:pPr>
            <a:r>
              <a:rPr lang="en-US" altLang="zh-CN" sz="2100" dirty="0">
                <a:latin typeface="Arial" panose="020B0604020202020204" pitchFamily="34" charset="0"/>
                <a:cs typeface="Arial" panose="020B0604020202020204" pitchFamily="34" charset="0"/>
              </a:rPr>
              <a:t>OI_IFITM5: A OI patient with IFITM5 mutation</a:t>
            </a:r>
          </a:p>
          <a:p>
            <a:pPr fontAlgn="auto">
              <a:spcAft>
                <a:spcPts val="0"/>
              </a:spcAft>
            </a:pPr>
            <a:r>
              <a:rPr lang="en-US" altLang="zh-CN" sz="2100" dirty="0">
                <a:latin typeface="Arial" panose="020B0604020202020204" pitchFamily="34" charset="0"/>
                <a:cs typeface="Arial" panose="020B0604020202020204" pitchFamily="34" charset="0"/>
              </a:rPr>
              <a:t>OI_WNT1, OI_WNT2, OI_WNT3 : OI patients with WNT1 variants</a:t>
            </a:r>
          </a:p>
          <a:p>
            <a:pPr fontAlgn="auto">
              <a:spcAft>
                <a:spcPts val="0"/>
              </a:spcAft>
            </a:pPr>
            <a:r>
              <a:rPr lang="en-US" altLang="zh-CN" sz="2100" dirty="0">
                <a:latin typeface="Arial" panose="020B0604020202020204" pitchFamily="34" charset="0"/>
                <a:cs typeface="Arial" panose="020B0604020202020204" pitchFamily="34" charset="0"/>
              </a:rPr>
              <a:t>Control 1-4: patients with COL1A1/A2 mutation</a:t>
            </a:r>
          </a:p>
          <a:p>
            <a:pPr fontAlgn="auto">
              <a:spcAft>
                <a:spcPts val="0"/>
              </a:spcAft>
            </a:pPr>
            <a:endParaRPr lang="en-US" altLang="zh-CN" sz="2100" b="1" dirty="0"/>
          </a:p>
          <a:p>
            <a:pPr fontAlgn="auto">
              <a:spcAft>
                <a:spcPts val="0"/>
              </a:spcAft>
            </a:pPr>
            <a:endParaRPr lang="en-US" altLang="zh-CN" sz="2100" b="1" dirty="0"/>
          </a:p>
          <a:p>
            <a:pPr fontAlgn="auto">
              <a:spcAft>
                <a:spcPts val="0"/>
              </a:spcAft>
            </a:pPr>
            <a:endParaRPr lang="en-US" altLang="zh-CN" sz="2100" b="1" dirty="0"/>
          </a:p>
          <a:p>
            <a:pPr fontAlgn="auto">
              <a:spcAft>
                <a:spcPts val="0"/>
              </a:spcAft>
            </a:pPr>
            <a:endParaRPr lang="zh-CN" altLang="en-US" dirty="0"/>
          </a:p>
        </p:txBody>
      </p:sp>
      <p:sp>
        <p:nvSpPr>
          <p:cNvPr id="5" name="TextBox 4">
            <a:extLst>
              <a:ext uri="{FF2B5EF4-FFF2-40B4-BE49-F238E27FC236}">
                <a16:creationId xmlns:a16="http://schemas.microsoft.com/office/drawing/2014/main" id="{B0A6B6CE-0A68-7FAC-3BDC-78E02A2B8F42}"/>
              </a:ext>
            </a:extLst>
          </p:cNvPr>
          <p:cNvSpPr txBox="1"/>
          <p:nvPr/>
        </p:nvSpPr>
        <p:spPr>
          <a:xfrm>
            <a:off x="4996456" y="4164992"/>
            <a:ext cx="914400" cy="257635"/>
          </a:xfrm>
          <a:prstGeom prst="rect">
            <a:avLst/>
          </a:prstGeom>
          <a:noFill/>
        </p:spPr>
        <p:txBody>
          <a:bodyPr wrap="square">
            <a:spAutoFit/>
          </a:bodyPr>
          <a:lstStyle/>
          <a:p>
            <a:pPr>
              <a:lnSpc>
                <a:spcPts val="1400"/>
              </a:lnSpc>
            </a:pPr>
            <a:r>
              <a:rPr lang="en-US" sz="1050" dirty="0">
                <a:highlight>
                  <a:srgbClr val="FFFFFF"/>
                </a:highlight>
                <a:latin typeface="Arial" panose="020B0604020202020204" pitchFamily="34" charset="0"/>
                <a:cs typeface="Arial" panose="020B0604020202020204" pitchFamily="34" charset="0"/>
              </a:rPr>
              <a:t>OI_IFITM5</a:t>
            </a:r>
          </a:p>
        </p:txBody>
      </p:sp>
      <p:sp>
        <p:nvSpPr>
          <p:cNvPr id="9" name="TextBox 8">
            <a:extLst>
              <a:ext uri="{FF2B5EF4-FFF2-40B4-BE49-F238E27FC236}">
                <a16:creationId xmlns:a16="http://schemas.microsoft.com/office/drawing/2014/main" id="{21E4B782-E2CF-0A50-3E6B-8B9E069DD5EA}"/>
              </a:ext>
            </a:extLst>
          </p:cNvPr>
          <p:cNvSpPr txBox="1"/>
          <p:nvPr/>
        </p:nvSpPr>
        <p:spPr>
          <a:xfrm>
            <a:off x="4996454" y="3963763"/>
            <a:ext cx="854217" cy="259110"/>
          </a:xfrm>
          <a:prstGeom prst="rect">
            <a:avLst/>
          </a:prstGeom>
          <a:noFill/>
        </p:spPr>
        <p:txBody>
          <a:bodyPr wrap="square">
            <a:spAutoFit/>
          </a:bodyPr>
          <a:lstStyle/>
          <a:p>
            <a:pPr>
              <a:lnSpc>
                <a:spcPts val="1400"/>
              </a:lnSpc>
            </a:pPr>
            <a:r>
              <a:rPr lang="en-US" sz="1050" dirty="0">
                <a:highlight>
                  <a:srgbClr val="FFFFFF"/>
                </a:highlight>
                <a:latin typeface="Arial" panose="020B0604020202020204" pitchFamily="34" charset="0"/>
                <a:cs typeface="Arial" panose="020B0604020202020204" pitchFamily="34" charset="0"/>
              </a:rPr>
              <a:t>OI_WNT1</a:t>
            </a:r>
          </a:p>
        </p:txBody>
      </p:sp>
      <p:sp>
        <p:nvSpPr>
          <p:cNvPr id="10" name="TextBox 9">
            <a:extLst>
              <a:ext uri="{FF2B5EF4-FFF2-40B4-BE49-F238E27FC236}">
                <a16:creationId xmlns:a16="http://schemas.microsoft.com/office/drawing/2014/main" id="{06B0A8FD-AA0F-C542-F04A-177E4801639B}"/>
              </a:ext>
            </a:extLst>
          </p:cNvPr>
          <p:cNvSpPr txBox="1"/>
          <p:nvPr/>
        </p:nvSpPr>
        <p:spPr>
          <a:xfrm>
            <a:off x="4996455" y="3623449"/>
            <a:ext cx="854217" cy="259110"/>
          </a:xfrm>
          <a:prstGeom prst="rect">
            <a:avLst/>
          </a:prstGeom>
          <a:noFill/>
        </p:spPr>
        <p:txBody>
          <a:bodyPr wrap="square">
            <a:spAutoFit/>
          </a:bodyPr>
          <a:lstStyle/>
          <a:p>
            <a:pPr>
              <a:lnSpc>
                <a:spcPts val="1400"/>
              </a:lnSpc>
            </a:pPr>
            <a:r>
              <a:rPr lang="en-US" sz="1050" dirty="0">
                <a:highlight>
                  <a:srgbClr val="FFFFFF"/>
                </a:highlight>
                <a:latin typeface="Arial" panose="020B0604020202020204" pitchFamily="34" charset="0"/>
                <a:cs typeface="Arial" panose="020B0604020202020204" pitchFamily="34" charset="0"/>
              </a:rPr>
              <a:t>OI_WNT2</a:t>
            </a:r>
          </a:p>
        </p:txBody>
      </p:sp>
      <p:sp>
        <p:nvSpPr>
          <p:cNvPr id="12" name="TextBox 11">
            <a:extLst>
              <a:ext uri="{FF2B5EF4-FFF2-40B4-BE49-F238E27FC236}">
                <a16:creationId xmlns:a16="http://schemas.microsoft.com/office/drawing/2014/main" id="{F722EFC2-90D6-70B9-BFF2-9092AE455BDE}"/>
              </a:ext>
            </a:extLst>
          </p:cNvPr>
          <p:cNvSpPr txBox="1"/>
          <p:nvPr/>
        </p:nvSpPr>
        <p:spPr>
          <a:xfrm>
            <a:off x="4996456" y="3456159"/>
            <a:ext cx="854217" cy="259110"/>
          </a:xfrm>
          <a:prstGeom prst="rect">
            <a:avLst/>
          </a:prstGeom>
          <a:noFill/>
        </p:spPr>
        <p:txBody>
          <a:bodyPr wrap="square">
            <a:spAutoFit/>
          </a:bodyPr>
          <a:lstStyle/>
          <a:p>
            <a:pPr>
              <a:lnSpc>
                <a:spcPts val="1400"/>
              </a:lnSpc>
            </a:pPr>
            <a:r>
              <a:rPr lang="en-US" sz="1050" dirty="0">
                <a:highlight>
                  <a:srgbClr val="FFFFFF"/>
                </a:highlight>
                <a:latin typeface="Arial" panose="020B0604020202020204" pitchFamily="34" charset="0"/>
                <a:cs typeface="Arial" panose="020B0604020202020204" pitchFamily="34" charset="0"/>
              </a:rPr>
              <a:t>OI_WNT3</a:t>
            </a:r>
          </a:p>
        </p:txBody>
      </p:sp>
      <p:sp>
        <p:nvSpPr>
          <p:cNvPr id="6" name="矩形 5">
            <a:extLst>
              <a:ext uri="{FF2B5EF4-FFF2-40B4-BE49-F238E27FC236}">
                <a16:creationId xmlns:a16="http://schemas.microsoft.com/office/drawing/2014/main" id="{D94EC91C-80C8-46AA-0D4A-48781B86FA6C}"/>
              </a:ext>
            </a:extLst>
          </p:cNvPr>
          <p:cNvSpPr/>
          <p:nvPr/>
        </p:nvSpPr>
        <p:spPr>
          <a:xfrm>
            <a:off x="5060126" y="3385959"/>
            <a:ext cx="726872" cy="984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en-US" dirty="0"/>
          </a:p>
        </p:txBody>
      </p:sp>
      <p:sp>
        <p:nvSpPr>
          <p:cNvPr id="13" name="Slide Number Placeholder 12">
            <a:extLst>
              <a:ext uri="{FF2B5EF4-FFF2-40B4-BE49-F238E27FC236}">
                <a16:creationId xmlns:a16="http://schemas.microsoft.com/office/drawing/2014/main" id="{AD4B9E0E-81AE-54D9-2120-036D95F421F5}"/>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67561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B8D00538-F8E9-6750-DC61-EA3ED1B0D37C}"/>
              </a:ext>
            </a:extLst>
          </p:cNvPr>
          <p:cNvSpPr txBox="1">
            <a:spLocks/>
          </p:cNvSpPr>
          <p:nvPr/>
        </p:nvSpPr>
        <p:spPr>
          <a:xfrm>
            <a:off x="355754" y="1744095"/>
            <a:ext cx="8229600" cy="187220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Filter criteria: </a:t>
            </a:r>
          </a:p>
          <a:p>
            <a:pPr marL="0" indent="0" fontAlgn="auto">
              <a:spcAft>
                <a:spcPts val="0"/>
              </a:spcAft>
              <a:buNone/>
            </a:pPr>
            <a:r>
              <a:rPr lang="pt-BR" sz="2000" dirty="0">
                <a:latin typeface="Arial" panose="020B0604020202020204" pitchFamily="34" charset="0"/>
                <a:cs typeface="Arial" panose="020B0604020202020204" pitchFamily="34" charset="0"/>
              </a:rPr>
              <a:t>Num_valid_Ctrl&gt;=2 &amp;  Num_valid_OI_WNT==0 or</a:t>
            </a:r>
          </a:p>
          <a:p>
            <a:pPr marL="0" indent="0" fontAlgn="auto">
              <a:spcAft>
                <a:spcPts val="0"/>
              </a:spcAft>
              <a:buNone/>
            </a:pPr>
            <a:r>
              <a:rPr lang="pt-BR" sz="2000" dirty="0">
                <a:latin typeface="Arial" panose="020B0604020202020204" pitchFamily="34" charset="0"/>
                <a:cs typeface="Arial" panose="020B0604020202020204" pitchFamily="34" charset="0"/>
              </a:rPr>
              <a:t>Num_valid_OI_WNT&gt;=2 &amp;  Num_valid_Ctrl==0</a:t>
            </a:r>
            <a:endParaRPr lang="en-US" sz="2000" dirty="0">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DEC682D2-D867-63DB-CAD6-7631C0E4678A}"/>
              </a:ext>
            </a:extLst>
          </p:cNvPr>
          <p:cNvSpPr txBox="1">
            <a:spLocks/>
          </p:cNvSpPr>
          <p:nvPr/>
        </p:nvSpPr>
        <p:spPr>
          <a:xfrm>
            <a:off x="382612" y="879998"/>
            <a:ext cx="8229600"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sz="2400" dirty="0">
                <a:latin typeface="Arial" panose="020B0604020202020204" pitchFamily="34" charset="0"/>
                <a:cs typeface="Arial" panose="020B0604020202020204" pitchFamily="34" charset="0"/>
              </a:rPr>
              <a:t>2. Find </a:t>
            </a:r>
            <a:r>
              <a:rPr lang="en-US" altLang="zh-CN" sz="2400" dirty="0">
                <a:latin typeface="Arial" panose="020B0604020202020204" pitchFamily="34" charset="0"/>
                <a:cs typeface="Arial" panose="020B0604020202020204" pitchFamily="34" charset="0"/>
              </a:rPr>
              <a:t>exclusive</a:t>
            </a:r>
            <a:r>
              <a:rPr lang="en-US" sz="2400" dirty="0">
                <a:latin typeface="Arial" panose="020B0604020202020204" pitchFamily="34" charset="0"/>
                <a:cs typeface="Arial" panose="020B0604020202020204" pitchFamily="34" charset="0"/>
              </a:rPr>
              <a:t> DEPs </a:t>
            </a:r>
            <a:r>
              <a:rPr lang="en-US" altLang="zh-CN" sz="2400" dirty="0">
                <a:latin typeface="Arial" panose="020B0604020202020204" pitchFamily="34" charset="0"/>
                <a:cs typeface="Arial" panose="020B0604020202020204" pitchFamily="34" charset="0"/>
              </a:rPr>
              <a:t>(only expressed in one Group)           </a:t>
            </a:r>
          </a:p>
          <a:p>
            <a:pPr fontAlgn="auto">
              <a:spcAft>
                <a:spcPts val="0"/>
              </a:spcAft>
              <a:buFontTx/>
            </a:pPr>
            <a:r>
              <a:rPr lang="en-US" altLang="zh-C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1BFFB1E-7467-3CD6-24E1-A189DA992BAE}"/>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30</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1029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CA41C0D-E896-AA7A-BA12-95EEA2EE37AB}"/>
              </a:ext>
            </a:extLst>
          </p:cNvPr>
          <p:cNvGraphicFramePr>
            <a:graphicFrameLocks noGrp="1"/>
          </p:cNvGraphicFramePr>
          <p:nvPr>
            <p:extLst>
              <p:ext uri="{D42A27DB-BD31-4B8C-83A1-F6EECF244321}">
                <p14:modId xmlns:p14="http://schemas.microsoft.com/office/powerpoint/2010/main" val="3331771916"/>
              </p:ext>
            </p:extLst>
          </p:nvPr>
        </p:nvGraphicFramePr>
        <p:xfrm>
          <a:off x="53752" y="757594"/>
          <a:ext cx="9036495" cy="5690515"/>
        </p:xfrm>
        <a:graphic>
          <a:graphicData uri="http://schemas.openxmlformats.org/drawingml/2006/table">
            <a:tbl>
              <a:tblPr>
                <a:tableStyleId>{616DA210-FB5B-4158-B5E0-FEB733F419BA}</a:tableStyleId>
              </a:tblPr>
              <a:tblGrid>
                <a:gridCol w="1735529">
                  <a:extLst>
                    <a:ext uri="{9D8B030D-6E8A-4147-A177-3AD203B41FA5}">
                      <a16:colId xmlns:a16="http://schemas.microsoft.com/office/drawing/2014/main" val="1546439755"/>
                    </a:ext>
                  </a:extLst>
                </a:gridCol>
                <a:gridCol w="3214767">
                  <a:extLst>
                    <a:ext uri="{9D8B030D-6E8A-4147-A177-3AD203B41FA5}">
                      <a16:colId xmlns:a16="http://schemas.microsoft.com/office/drawing/2014/main" val="4166469049"/>
                    </a:ext>
                  </a:extLst>
                </a:gridCol>
                <a:gridCol w="4086199">
                  <a:extLst>
                    <a:ext uri="{9D8B030D-6E8A-4147-A177-3AD203B41FA5}">
                      <a16:colId xmlns:a16="http://schemas.microsoft.com/office/drawing/2014/main" val="3185341082"/>
                    </a:ext>
                  </a:extLst>
                </a:gridCol>
              </a:tblGrid>
              <a:tr h="261583">
                <a:tc>
                  <a:txBody>
                    <a:bodyPr/>
                    <a:lstStyle/>
                    <a:p>
                      <a:pPr marL="0" algn="ctr" defTabSz="914400" rtl="0" eaLnBrk="1" fontAlgn="ctr" latinLnBrk="0" hangingPunct="1"/>
                      <a:endParaRPr lang="zh-CN" altLang="en-US" sz="16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ctr" latinLnBrk="0" hangingPunct="1"/>
                      <a:r>
                        <a:rPr lang="fr-FR" sz="1600" b="1" u="none" strike="noStrike" kern="1200" dirty="0" err="1">
                          <a:solidFill>
                            <a:srgbClr val="000000"/>
                          </a:solidFill>
                          <a:effectLst/>
                          <a:latin typeface="Arial" panose="020B0604020202020204" pitchFamily="34" charset="0"/>
                          <a:cs typeface="Arial" panose="020B0604020202020204" pitchFamily="34" charset="0"/>
                        </a:rPr>
                        <a:t>Higher_in_OI_WNT</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Higher_in_Control</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extLst>
                  <a:ext uri="{0D108BD9-81ED-4DB2-BD59-A6C34878D82A}">
                    <a16:rowId xmlns:a16="http://schemas.microsoft.com/office/drawing/2014/main" val="870074152"/>
                  </a:ext>
                </a:extLst>
              </a:tr>
              <a:tr h="206662">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ECM Glycoproteins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MFAP5</a:t>
                      </a:r>
                    </a:p>
                  </a:txBody>
                  <a:tcPr marL="7620" marR="7620" marT="7620" marB="0" anchor="ctr">
                    <a:solidFill>
                      <a:schemeClr val="bg1"/>
                    </a:solidFill>
                  </a:tcPr>
                </a:tc>
                <a:tc>
                  <a:txBody>
                    <a:bodyPr/>
                    <a:lstStyle/>
                    <a:p>
                      <a:pPr marL="0" algn="ctr" defTabSz="914400" rtl="0" eaLnBrk="1" fontAlgn="b" latinLnBrk="0" hangingPunct="1"/>
                      <a:r>
                        <a:rPr lang="en-US" sz="1600" b="0" u="none" strike="noStrike" kern="1200">
                          <a:solidFill>
                            <a:srgbClr val="000000"/>
                          </a:solidFill>
                          <a:effectLst/>
                          <a:latin typeface="Arial" panose="020B0604020202020204" pitchFamily="34" charset="0"/>
                          <a:ea typeface="+mn-ea"/>
                          <a:cs typeface="Arial" panose="020B0604020202020204" pitchFamily="34" charset="0"/>
                        </a:rPr>
                        <a:t>ELN, FBLN7, GLDN</a:t>
                      </a:r>
                    </a:p>
                  </a:txBody>
                  <a:tcPr marL="7620" marR="7620" marT="7620" marB="0" anchor="ctr">
                    <a:solidFill>
                      <a:schemeClr val="bg1"/>
                    </a:solidFill>
                  </a:tcPr>
                </a:tc>
                <a:extLst>
                  <a:ext uri="{0D108BD9-81ED-4DB2-BD59-A6C34878D82A}">
                    <a16:rowId xmlns:a16="http://schemas.microsoft.com/office/drawing/2014/main" val="1588080993"/>
                  </a:ext>
                </a:extLst>
              </a:tr>
              <a:tr h="206662">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Collagens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endParaRPr lang="en-US" sz="1600" b="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tc>
                  <a:txBody>
                    <a:bodyPr/>
                    <a:lstStyle/>
                    <a:p>
                      <a:pPr marL="0" algn="ctr" defTabSz="914400" rtl="0" eaLnBrk="1" fontAlgn="b" latinLnBrk="0" hangingPunct="1"/>
                      <a:endParaRPr lang="en-US" sz="1600" b="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solidFill>
                      <a:schemeClr val="bg1"/>
                    </a:solidFill>
                  </a:tcPr>
                </a:tc>
                <a:extLst>
                  <a:ext uri="{0D108BD9-81ED-4DB2-BD59-A6C34878D82A}">
                    <a16:rowId xmlns:a16="http://schemas.microsoft.com/office/drawing/2014/main" val="152268314"/>
                  </a:ext>
                </a:extLst>
              </a:tr>
              <a:tr h="261583">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Proteoglycans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PRG3, PRG2</a:t>
                      </a:r>
                    </a:p>
                  </a:txBody>
                  <a:tcPr marL="7620" marR="7620" marT="7620" marB="0" anchor="ctr">
                    <a:lnR w="12700" cap="flat" cmpd="sng" algn="ctr">
                      <a:solidFill>
                        <a:schemeClr val="tx1"/>
                      </a:solidFill>
                      <a:prstDash val="solid"/>
                      <a:round/>
                      <a:headEnd type="none" w="med" len="med"/>
                      <a:tailEnd type="none" w="med" len="med"/>
                    </a:lnR>
                    <a:solidFill>
                      <a:schemeClr val="bg1"/>
                    </a:solidFill>
                  </a:tcPr>
                </a:tc>
                <a:tc>
                  <a:txBody>
                    <a:bodyPr/>
                    <a:lstStyle/>
                    <a:p>
                      <a:pPr marL="0" algn="ctr" defTabSz="914400" rtl="0" eaLnBrk="1" fontAlgn="b" latinLnBrk="0" hangingPunct="1"/>
                      <a:endParaRPr lang="en-US" sz="1600" b="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4211731236"/>
                  </a:ext>
                </a:extLst>
              </a:tr>
              <a:tr h="410768">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ECM-affiliated Proteins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endParaRPr lang="en-US" sz="1600" b="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R w="12700" cap="flat" cmpd="sng" algn="ctr">
                      <a:solidFill>
                        <a:schemeClr val="tx1"/>
                      </a:solidFill>
                      <a:prstDash val="solid"/>
                      <a:round/>
                      <a:headEnd type="none" w="med" len="med"/>
                      <a:tailEnd type="none" w="med" len="med"/>
                    </a:ln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GPC4</a:t>
                      </a:r>
                    </a:p>
                  </a:txBody>
                  <a:tcPr marL="7620" marR="7620" marT="762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4078315707"/>
                  </a:ext>
                </a:extLst>
              </a:tr>
              <a:tr h="206662">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ECM Regulators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LPA</a:t>
                      </a:r>
                    </a:p>
                  </a:txBody>
                  <a:tcPr marL="7620" marR="7620" marT="7620" marB="0" anchor="ctr">
                    <a:lnR w="12700" cap="flat" cmpd="sng" algn="ctr">
                      <a:solidFill>
                        <a:schemeClr val="tx1"/>
                      </a:solidFill>
                      <a:prstDash val="solid"/>
                      <a:round/>
                      <a:headEnd type="none" w="med" len="med"/>
                      <a:tailEnd type="none" w="med" len="med"/>
                    </a:lnR>
                    <a:solidFill>
                      <a:schemeClr val="bg1"/>
                    </a:solidFill>
                  </a:tcPr>
                </a:tc>
                <a:tc>
                  <a:txBody>
                    <a:bodyPr/>
                    <a:lstStyle/>
                    <a:p>
                      <a:pPr marL="0" algn="ctr" defTabSz="914400" rtl="0" eaLnBrk="1" fontAlgn="b" latinLnBrk="0" hangingPunct="1"/>
                      <a:r>
                        <a:rPr lang="en-US" sz="1600" b="0" u="none" strike="noStrike" kern="1200">
                          <a:solidFill>
                            <a:srgbClr val="000000"/>
                          </a:solidFill>
                          <a:effectLst/>
                          <a:latin typeface="Arial" panose="020B0604020202020204" pitchFamily="34" charset="0"/>
                          <a:ea typeface="+mn-ea"/>
                          <a:cs typeface="Arial" panose="020B0604020202020204" pitchFamily="34" charset="0"/>
                        </a:rPr>
                        <a:t>CTSO, LOXL2</a:t>
                      </a:r>
                    </a:p>
                  </a:txBody>
                  <a:tcPr marL="7620" marR="7620" marT="762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368824195"/>
                  </a:ext>
                </a:extLst>
              </a:tr>
              <a:tr h="261583">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Secreted Factors</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S100B, HGFAC</a:t>
                      </a:r>
                    </a:p>
                  </a:txBody>
                  <a:tcPr marL="7620" marR="7620" marT="7620" marB="0" anchor="ctr">
                    <a:lnR w="12700" cap="flat" cmpd="sng" algn="ctr">
                      <a:solidFill>
                        <a:schemeClr val="tx1"/>
                      </a:solidFill>
                      <a:prstDash val="solid"/>
                      <a:round/>
                      <a:headEnd type="none" w="med" len="med"/>
                      <a:tailEnd type="none" w="med" len="med"/>
                    </a:lnR>
                    <a:solidFill>
                      <a:schemeClr val="bg1"/>
                    </a:solidFill>
                  </a:tcPr>
                </a:tc>
                <a:tc>
                  <a:txBody>
                    <a:bodyPr/>
                    <a:lstStyle/>
                    <a:p>
                      <a:pPr marL="0" algn="ctr" defTabSz="914400" rtl="0" eaLnBrk="1" fontAlgn="b" latinLnBrk="0" hangingPunct="1"/>
                      <a:endParaRPr lang="en-US" sz="1600" b="0" u="none" strike="noStrike" kern="1200">
                        <a:solidFill>
                          <a:srgbClr val="000000"/>
                        </a:solidFill>
                        <a:effectLst/>
                        <a:latin typeface="Arial" panose="020B0604020202020204" pitchFamily="34" charset="0"/>
                        <a:ea typeface="+mn-ea"/>
                        <a:cs typeface="Arial" panose="020B0604020202020204" pitchFamily="34" charset="0"/>
                      </a:endParaRPr>
                    </a:p>
                  </a:txBody>
                  <a:tcPr marL="7620" marR="7620" marT="762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554898723"/>
                  </a:ext>
                </a:extLst>
              </a:tr>
              <a:tr h="3268259">
                <a:tc>
                  <a:txBody>
                    <a:bodyPr/>
                    <a:lstStyle/>
                    <a:p>
                      <a:pPr marL="0" algn="ctr" defTabSz="914400" rtl="0" eaLnBrk="1" fontAlgn="ctr" latinLnBrk="0" hangingPunct="1"/>
                      <a:r>
                        <a:rPr lang="fr-FR" sz="1600" b="1" u="none" strike="noStrike" kern="1200" dirty="0">
                          <a:solidFill>
                            <a:srgbClr val="000000"/>
                          </a:solidFill>
                          <a:effectLst/>
                          <a:latin typeface="Arial" panose="020B0604020202020204" pitchFamily="34" charset="0"/>
                          <a:cs typeface="Arial" panose="020B0604020202020204" pitchFamily="34" charset="0"/>
                        </a:rPr>
                        <a:t>Non-matrisome</a:t>
                      </a:r>
                      <a:endParaRPr lang="fr-FR" sz="1600" b="1"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3053" marR="3053" marT="3053" marB="0" anchor="ct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PLIN1, MGST1, DCXR, IGHV1-69D, SCD, RAB27A, LIPE, CSTF3, ABHD5, ZFP14</a:t>
                      </a:r>
                    </a:p>
                  </a:txBody>
                  <a:tcPr marL="7620" marR="7620" marT="7620" marB="0" anchor="ctr">
                    <a:lnR w="12700" cap="flat" cmpd="sng" algn="ctr">
                      <a:solidFill>
                        <a:schemeClr val="tx1"/>
                      </a:solidFill>
                      <a:prstDash val="solid"/>
                      <a:round/>
                      <a:headEnd type="none" w="med" len="med"/>
                      <a:tailEnd type="none" w="med" len="med"/>
                    </a:lnR>
                    <a:solidFill>
                      <a:schemeClr val="bg1"/>
                    </a:solidFill>
                  </a:tcPr>
                </a:tc>
                <a:tc>
                  <a:txBody>
                    <a:bodyPr/>
                    <a:lstStyle/>
                    <a:p>
                      <a:pPr marL="0" algn="ctr" defTabSz="914400" rtl="0" eaLnBrk="1" fontAlgn="b" latinLnBrk="0" hangingPunct="1"/>
                      <a:r>
                        <a:rPr lang="en-US" sz="1600" b="0" u="none" strike="noStrike" kern="1200" dirty="0">
                          <a:solidFill>
                            <a:srgbClr val="000000"/>
                          </a:solidFill>
                          <a:effectLst/>
                          <a:latin typeface="Arial" panose="020B0604020202020204" pitchFamily="34" charset="0"/>
                          <a:ea typeface="+mn-ea"/>
                          <a:cs typeface="Arial" panose="020B0604020202020204" pitchFamily="34" charset="0"/>
                        </a:rPr>
                        <a:t>CLSTN1, CASP14, ACTN3, SYNPO, MYOZ1, SNX7, PADI2, IGKV1-27, HAX1, RNMT, KIF1A, KLHL41, PFKFB1, TACC1, WDR47, SEC24A, IGLV3-1, HLA-DQB1, JMJD7, HLA-DRB4, CKMT2, EPHX2, NUP107, RPL31, TNNC1, UBE3A, FCHO2, PAK1, DNAJC3, FHL2, LAGE3, TRIP12, SLMAP, FILIP1L, SAMD4B, LYPLAL1, INO80C, TRIM72, IRF2BP1, SLC44A5, PREX1, MYOZ3, CEMIP, UBTD2, CUL5, TRERF1, SDHC, NPL, LHPP, ATG5, MYOZ2, CD163L1, SH3GLB2, MYEF2, CLIP2, CDV3, ZNF346, POFUT2, RABGAP1, MYH4</a:t>
                      </a:r>
                    </a:p>
                  </a:txBody>
                  <a:tcPr marL="7620" marR="7620" marT="762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606309936"/>
                  </a:ext>
                </a:extLst>
              </a:tr>
            </a:tbl>
          </a:graphicData>
        </a:graphic>
      </p:graphicFrame>
      <p:sp>
        <p:nvSpPr>
          <p:cNvPr id="5" name="标题 2">
            <a:extLst>
              <a:ext uri="{FF2B5EF4-FFF2-40B4-BE49-F238E27FC236}">
                <a16:creationId xmlns:a16="http://schemas.microsoft.com/office/drawing/2014/main" id="{D5EDD0D6-82C0-9F15-D347-1ADAFACDBBD3}"/>
              </a:ext>
            </a:extLst>
          </p:cNvPr>
          <p:cNvSpPr>
            <a:spLocks noGrp="1"/>
          </p:cNvSpPr>
          <p:nvPr>
            <p:ph type="title"/>
          </p:nvPr>
        </p:nvSpPr>
        <p:spPr>
          <a:xfrm>
            <a:off x="323528" y="187332"/>
            <a:ext cx="9778200" cy="568655"/>
          </a:xfrm>
        </p:spPr>
        <p:txBody>
          <a:bodyPr>
            <a:no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Table3. </a:t>
            </a:r>
            <a:r>
              <a:rPr lang="en-US" altLang="zh-CN" sz="2000" dirty="0">
                <a:latin typeface="Arial" panose="020B0604020202020204" pitchFamily="34" charset="0"/>
                <a:cs typeface="Arial" panose="020B0604020202020204" pitchFamily="34" charset="0"/>
              </a:rPr>
              <a:t>Exclusive DEPs in protein categories  (</a:t>
            </a:r>
            <a:r>
              <a:rPr lang="en-US" sz="2000" dirty="0">
                <a:latin typeface="Arial" panose="020B0604020202020204" pitchFamily="34" charset="0"/>
                <a:cs typeface="Arial" panose="020B0604020202020204" pitchFamily="34" charset="0"/>
              </a:rPr>
              <a:t>n=82)</a:t>
            </a:r>
            <a:br>
              <a:rPr lang="en-US" sz="2000" dirty="0">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0735E30-5223-7436-9BCF-C409D7239451}"/>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31</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8461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a:extLst>
              <a:ext uri="{FF2B5EF4-FFF2-40B4-BE49-F238E27FC236}">
                <a16:creationId xmlns:a16="http://schemas.microsoft.com/office/drawing/2014/main" id="{B2E4C237-C96F-3913-E621-577F8757FFA5}"/>
              </a:ext>
            </a:extLst>
          </p:cNvPr>
          <p:cNvSpPr>
            <a:spLocks noGrp="1"/>
          </p:cNvSpPr>
          <p:nvPr>
            <p:ph type="title"/>
          </p:nvPr>
        </p:nvSpPr>
        <p:spPr>
          <a:xfrm>
            <a:off x="323528" y="187332"/>
            <a:ext cx="9778200" cy="568655"/>
          </a:xfrm>
        </p:spPr>
        <p:txBody>
          <a:bodyPr>
            <a:noAutofit/>
          </a:bodyPr>
          <a:lstStyle/>
          <a:p>
            <a:r>
              <a:rPr lang="en-US" altLang="zh-CN" sz="2000" dirty="0">
                <a:latin typeface="Arial" panose="020B0604020202020204" pitchFamily="34" charset="0"/>
                <a:cs typeface="Arial" panose="020B0604020202020204" pitchFamily="34" charset="0"/>
              </a:rPr>
              <a:t>Fig12. Heatmap of the exclusive DEPs </a:t>
            </a:r>
            <a:r>
              <a:rPr lang="en-US" sz="2000" b="1" dirty="0">
                <a:latin typeface="Arial" panose="020B0604020202020204" pitchFamily="34" charset="0"/>
                <a:cs typeface="Arial" panose="020B0604020202020204" pitchFamily="34" charset="0"/>
              </a:rPr>
              <a:t>(n=82)</a:t>
            </a:r>
            <a:endParaRPr lang="zh-CN"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5ABE27D-B25F-2CC1-3893-0531AB1E86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5580" y="825996"/>
            <a:ext cx="4364745" cy="6032004"/>
          </a:xfrm>
          <a:prstGeom prst="rect">
            <a:avLst/>
          </a:prstGeom>
        </p:spPr>
      </p:pic>
      <p:sp>
        <p:nvSpPr>
          <p:cNvPr id="3" name="Slide Number Placeholder 2">
            <a:extLst>
              <a:ext uri="{FF2B5EF4-FFF2-40B4-BE49-F238E27FC236}">
                <a16:creationId xmlns:a16="http://schemas.microsoft.com/office/drawing/2014/main" id="{E89DB5DA-63D7-5158-F320-C2740391AE53}"/>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32</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2405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E95B463-CA7A-680F-8CB9-48F386715C8E}"/>
              </a:ext>
            </a:extLst>
          </p:cNvPr>
          <p:cNvSpPr txBox="1"/>
          <p:nvPr/>
        </p:nvSpPr>
        <p:spPr>
          <a:xfrm>
            <a:off x="190148" y="1628800"/>
            <a:ext cx="4309844" cy="923330"/>
          </a:xfrm>
          <a:prstGeom prst="rect">
            <a:avLst/>
          </a:prstGeom>
          <a:noFill/>
        </p:spPr>
        <p:txBody>
          <a:bodyPr wrap="square">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Fig13. Heatmap of the total DEPs</a:t>
            </a:r>
          </a:p>
          <a:p>
            <a:r>
              <a:rPr lang="en-US" altLang="zh-CN" dirty="0">
                <a:latin typeface="Arial" panose="020B0604020202020204" pitchFamily="34" charset="0"/>
                <a:ea typeface="微软雅黑" panose="020B0503020204020204" pitchFamily="34" charset="-122"/>
                <a:cs typeface="Arial" panose="020B0604020202020204" pitchFamily="34" charset="0"/>
              </a:rPr>
              <a:t>(statistical DEPs + exclusive DEPs,</a:t>
            </a:r>
          </a:p>
          <a:p>
            <a:r>
              <a:rPr lang="en-US" altLang="zh-CN" dirty="0">
                <a:latin typeface="Arial" panose="020B0604020202020204" pitchFamily="34" charset="0"/>
                <a:ea typeface="微软雅黑" panose="020B0503020204020204" pitchFamily="34" charset="-122"/>
                <a:cs typeface="Arial" panose="020B0604020202020204" pitchFamily="34" charset="0"/>
              </a:rPr>
              <a:t>n=170)</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pic>
        <p:nvPicPr>
          <p:cNvPr id="8" name="Picture 7">
            <a:extLst>
              <a:ext uri="{FF2B5EF4-FFF2-40B4-BE49-F238E27FC236}">
                <a16:creationId xmlns:a16="http://schemas.microsoft.com/office/drawing/2014/main" id="{FD01963B-6B38-34C3-E3F8-2DBD1222AD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116632"/>
            <a:ext cx="4583442" cy="6347042"/>
          </a:xfrm>
          <a:prstGeom prst="rect">
            <a:avLst/>
          </a:prstGeom>
        </p:spPr>
      </p:pic>
      <p:sp>
        <p:nvSpPr>
          <p:cNvPr id="2" name="Slide Number Placeholder 1">
            <a:extLst>
              <a:ext uri="{FF2B5EF4-FFF2-40B4-BE49-F238E27FC236}">
                <a16:creationId xmlns:a16="http://schemas.microsoft.com/office/drawing/2014/main" id="{1DFF2CEB-6DE1-AA71-DEB7-8F26287167B5}"/>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33</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0170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1B6EF-BB6A-BDBC-44F8-CB61227EC0C7}"/>
              </a:ext>
            </a:extLst>
          </p:cNvPr>
          <p:cNvSpPr>
            <a:spLocks noGrp="1"/>
          </p:cNvSpPr>
          <p:nvPr>
            <p:ph type="title"/>
          </p:nvPr>
        </p:nvSpPr>
        <p:spPr>
          <a:xfrm>
            <a:off x="683568" y="2780928"/>
            <a:ext cx="8229600" cy="928695"/>
          </a:xfrm>
        </p:spPr>
        <p:txBody>
          <a:bodyPr>
            <a:normAutofit fontScale="90000"/>
          </a:bodyPr>
          <a:lstStyle/>
          <a:p>
            <a:r>
              <a:rPr lang="en-US" dirty="0"/>
              <a:t>GO/KEGG enrichment of total DEPs</a:t>
            </a:r>
          </a:p>
        </p:txBody>
      </p:sp>
      <p:sp>
        <p:nvSpPr>
          <p:cNvPr id="4" name="Slide Number Placeholder 3">
            <a:extLst>
              <a:ext uri="{FF2B5EF4-FFF2-40B4-BE49-F238E27FC236}">
                <a16:creationId xmlns:a16="http://schemas.microsoft.com/office/drawing/2014/main" id="{8B9A9C0F-2847-9D2D-B318-D65F492A0FCF}"/>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34</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84188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a:extLst>
              <a:ext uri="{FF2B5EF4-FFF2-40B4-BE49-F238E27FC236}">
                <a16:creationId xmlns:a16="http://schemas.microsoft.com/office/drawing/2014/main" id="{0921A573-94FE-DDB1-E46B-C5E7EB452F23}"/>
              </a:ext>
            </a:extLst>
          </p:cNvPr>
          <p:cNvSpPr>
            <a:spLocks noGrp="1"/>
          </p:cNvSpPr>
          <p:nvPr>
            <p:ph type="title"/>
          </p:nvPr>
        </p:nvSpPr>
        <p:spPr>
          <a:xfrm>
            <a:off x="500034" y="428605"/>
            <a:ext cx="8229600" cy="928695"/>
          </a:xfrm>
        </p:spPr>
        <p:txBody>
          <a:bodyPr>
            <a:normAutofit/>
          </a:bodyPr>
          <a:lstStyle/>
          <a:p>
            <a:r>
              <a:rPr lang="en-US" altLang="zh-CN" sz="2000" dirty="0">
                <a:latin typeface="Arial" panose="020B0604020202020204" pitchFamily="34" charset="0"/>
                <a:cs typeface="Arial" panose="020B0604020202020204" pitchFamily="34" charset="0"/>
              </a:rPr>
              <a:t>Fig14. GO/KEGG enriched terms of up-DEPs in the OI-WNT1 cohort</a:t>
            </a:r>
            <a:endParaRPr lang="zh-CN" altLang="en-US" sz="20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D306995-AB66-0301-4477-1C312BA2E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 y="1556792"/>
            <a:ext cx="4931432" cy="4931432"/>
          </a:xfrm>
          <a:prstGeom prst="rect">
            <a:avLst/>
          </a:prstGeom>
        </p:spPr>
      </p:pic>
      <p:pic>
        <p:nvPicPr>
          <p:cNvPr id="21" name="Picture 20">
            <a:extLst>
              <a:ext uri="{FF2B5EF4-FFF2-40B4-BE49-F238E27FC236}">
                <a16:creationId xmlns:a16="http://schemas.microsoft.com/office/drawing/2014/main" id="{376EE4D9-BECD-9F7A-FB71-FFB2BBE5F1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9092" y="2382754"/>
            <a:ext cx="4025291" cy="2880320"/>
          </a:xfrm>
          <a:prstGeom prst="rect">
            <a:avLst/>
          </a:prstGeom>
        </p:spPr>
      </p:pic>
      <p:sp>
        <p:nvSpPr>
          <p:cNvPr id="2" name="Slide Number Placeholder 1">
            <a:extLst>
              <a:ext uri="{FF2B5EF4-FFF2-40B4-BE49-F238E27FC236}">
                <a16:creationId xmlns:a16="http://schemas.microsoft.com/office/drawing/2014/main" id="{B6AC7298-D4F3-4091-0283-8B40C6067E66}"/>
              </a:ext>
            </a:extLst>
          </p:cNvPr>
          <p:cNvSpPr>
            <a:spLocks noGrp="1"/>
          </p:cNvSpPr>
          <p:nvPr>
            <p:ph type="sldNum" sz="quarter" idx="12"/>
          </p:nvPr>
        </p:nvSpPr>
        <p:spPr>
          <a:xfrm>
            <a:off x="8647272" y="6407944"/>
            <a:ext cx="496120"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35</a:t>
            </a:fld>
            <a:endParaRPr lang="zh-CN" altLang="en-US">
              <a:solidFill>
                <a:prstClr val="black"/>
              </a:solidFill>
              <a:latin typeface="Arial" panose="020B0604020202020204" pitchFamily="34" charset="0"/>
              <a:ea typeface="宋体" panose="02010600030101010101" pitchFamily="2" charset="-122"/>
            </a:endParaRPr>
          </a:p>
        </p:txBody>
      </p:sp>
      <p:sp>
        <p:nvSpPr>
          <p:cNvPr id="3" name="Rectangle 2">
            <a:extLst>
              <a:ext uri="{FF2B5EF4-FFF2-40B4-BE49-F238E27FC236}">
                <a16:creationId xmlns:a16="http://schemas.microsoft.com/office/drawing/2014/main" id="{FA3D5F6E-B4C8-B0F4-77F2-E53413AB73BB}"/>
              </a:ext>
            </a:extLst>
          </p:cNvPr>
          <p:cNvSpPr/>
          <p:nvPr/>
        </p:nvSpPr>
        <p:spPr>
          <a:xfrm>
            <a:off x="217859" y="3976932"/>
            <a:ext cx="1224136" cy="2857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778047-6BE0-ADDF-0F32-4E2567112D0D}"/>
              </a:ext>
            </a:extLst>
          </p:cNvPr>
          <p:cNvSpPr/>
          <p:nvPr/>
        </p:nvSpPr>
        <p:spPr>
          <a:xfrm>
            <a:off x="5076056" y="2852936"/>
            <a:ext cx="1296144" cy="285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6C22D5-2924-F037-9BBB-ED01517B20FB}"/>
              </a:ext>
            </a:extLst>
          </p:cNvPr>
          <p:cNvSpPr txBox="1"/>
          <p:nvPr/>
        </p:nvSpPr>
        <p:spPr>
          <a:xfrm>
            <a:off x="4860032" y="2563984"/>
            <a:ext cx="4587240" cy="261610"/>
          </a:xfrm>
          <a:prstGeom prst="rect">
            <a:avLst/>
          </a:prstGeom>
          <a:noFill/>
        </p:spPr>
        <p:txBody>
          <a:bodyPr wrap="square">
            <a:spAutoFit/>
          </a:bodyPr>
          <a:lstStyle/>
          <a:p>
            <a:r>
              <a:rPr lang="pt-BR" sz="1100" dirty="0">
                <a:solidFill>
                  <a:srgbClr val="FF0000"/>
                </a:solidFill>
                <a:latin typeface="Arial" panose="020B0604020202020204" pitchFamily="34" charset="0"/>
                <a:cs typeface="Arial" panose="020B0604020202020204" pitchFamily="34" charset="0"/>
              </a:rPr>
              <a:t>Related to osteoblast differentiation?</a:t>
            </a:r>
            <a:endParaRPr lang="en-US" sz="1100" dirty="0">
              <a:solidFill>
                <a:srgbClr val="FF0000"/>
              </a:solidFill>
            </a:endParaRPr>
          </a:p>
        </p:txBody>
      </p:sp>
    </p:spTree>
    <p:extLst>
      <p:ext uri="{BB962C8B-B14F-4D97-AF65-F5344CB8AC3E}">
        <p14:creationId xmlns:p14="http://schemas.microsoft.com/office/powerpoint/2010/main" val="2515698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564237D-6390-5A16-A076-A8FB14B5796C}"/>
              </a:ext>
            </a:extLst>
          </p:cNvPr>
          <p:cNvSpPr txBox="1">
            <a:spLocks/>
          </p:cNvSpPr>
          <p:nvPr/>
        </p:nvSpPr>
        <p:spPr>
          <a:xfrm>
            <a:off x="205172" y="116657"/>
            <a:ext cx="8229600"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pPr>
            <a:r>
              <a:rPr lang="en-US" sz="2000" dirty="0">
                <a:latin typeface="Arial" panose="020B0604020202020204" pitchFamily="34" charset="0"/>
                <a:cs typeface="Arial" panose="020B0604020202020204" pitchFamily="34" charset="0"/>
              </a:rPr>
              <a:t>Fig15. Up-DEP GO network</a:t>
            </a:r>
          </a:p>
        </p:txBody>
      </p:sp>
      <p:pic>
        <p:nvPicPr>
          <p:cNvPr id="6" name="Picture 5">
            <a:extLst>
              <a:ext uri="{FF2B5EF4-FFF2-40B4-BE49-F238E27FC236}">
                <a16:creationId xmlns:a16="http://schemas.microsoft.com/office/drawing/2014/main" id="{28633635-1705-AA3B-1A6A-DB352815AE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472" y="1113455"/>
            <a:ext cx="3851921" cy="2600047"/>
          </a:xfrm>
          <a:prstGeom prst="rect">
            <a:avLst/>
          </a:prstGeom>
        </p:spPr>
      </p:pic>
      <p:pic>
        <p:nvPicPr>
          <p:cNvPr id="8" name="Picture 7">
            <a:extLst>
              <a:ext uri="{FF2B5EF4-FFF2-40B4-BE49-F238E27FC236}">
                <a16:creationId xmlns:a16="http://schemas.microsoft.com/office/drawing/2014/main" id="{BA786990-8CF3-1A0E-BDF7-F88FD5913D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045352"/>
            <a:ext cx="4104456" cy="2873119"/>
          </a:xfrm>
          <a:prstGeom prst="rect">
            <a:avLst/>
          </a:prstGeom>
        </p:spPr>
      </p:pic>
      <p:pic>
        <p:nvPicPr>
          <p:cNvPr id="12" name="Picture 11">
            <a:extLst>
              <a:ext uri="{FF2B5EF4-FFF2-40B4-BE49-F238E27FC236}">
                <a16:creationId xmlns:a16="http://schemas.microsoft.com/office/drawing/2014/main" id="{E393B548-0599-C7E4-1998-F4FFAAB3A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3808" y="3966423"/>
            <a:ext cx="4000072" cy="2600047"/>
          </a:xfrm>
          <a:prstGeom prst="rect">
            <a:avLst/>
          </a:prstGeom>
        </p:spPr>
      </p:pic>
      <p:sp>
        <p:nvSpPr>
          <p:cNvPr id="2" name="TextBox 1">
            <a:extLst>
              <a:ext uri="{FF2B5EF4-FFF2-40B4-BE49-F238E27FC236}">
                <a16:creationId xmlns:a16="http://schemas.microsoft.com/office/drawing/2014/main" id="{1452D497-F12B-5122-51C0-B955E268D10C}"/>
              </a:ext>
            </a:extLst>
          </p:cNvPr>
          <p:cNvSpPr txBox="1"/>
          <p:nvPr/>
        </p:nvSpPr>
        <p:spPr>
          <a:xfrm>
            <a:off x="304883" y="940698"/>
            <a:ext cx="4583824" cy="369332"/>
          </a:xfrm>
          <a:prstGeom prst="rect">
            <a:avLst/>
          </a:prstGeom>
          <a:noFill/>
        </p:spPr>
        <p:txBody>
          <a:bodyPr wrap="square">
            <a:spAutoFit/>
          </a:bodyPr>
          <a:lstStyle/>
          <a:p>
            <a:r>
              <a:rPr lang="en-US" b="1" dirty="0"/>
              <a:t>a. </a:t>
            </a:r>
            <a:r>
              <a:rPr lang="en-US" sz="1800" b="1" dirty="0"/>
              <a:t>BP</a:t>
            </a:r>
            <a:endParaRPr lang="en-US" b="1" dirty="0"/>
          </a:p>
        </p:txBody>
      </p:sp>
      <p:sp>
        <p:nvSpPr>
          <p:cNvPr id="3" name="TextBox 2">
            <a:extLst>
              <a:ext uri="{FF2B5EF4-FFF2-40B4-BE49-F238E27FC236}">
                <a16:creationId xmlns:a16="http://schemas.microsoft.com/office/drawing/2014/main" id="{2FBBA52C-1D47-5DDF-CFD5-0C1A951DA735}"/>
              </a:ext>
            </a:extLst>
          </p:cNvPr>
          <p:cNvSpPr txBox="1"/>
          <p:nvPr/>
        </p:nvSpPr>
        <p:spPr>
          <a:xfrm>
            <a:off x="4888707" y="999058"/>
            <a:ext cx="4583824" cy="369332"/>
          </a:xfrm>
          <a:prstGeom prst="rect">
            <a:avLst/>
          </a:prstGeom>
          <a:noFill/>
        </p:spPr>
        <p:txBody>
          <a:bodyPr wrap="square">
            <a:spAutoFit/>
          </a:bodyPr>
          <a:lstStyle/>
          <a:p>
            <a:r>
              <a:rPr lang="en-US" b="1" dirty="0"/>
              <a:t>b. </a:t>
            </a:r>
            <a:r>
              <a:rPr lang="en-US" sz="1800" b="1" dirty="0"/>
              <a:t>CC</a:t>
            </a:r>
            <a:endParaRPr lang="en-US" b="1" dirty="0"/>
          </a:p>
        </p:txBody>
      </p:sp>
      <p:sp>
        <p:nvSpPr>
          <p:cNvPr id="5" name="TextBox 4">
            <a:extLst>
              <a:ext uri="{FF2B5EF4-FFF2-40B4-BE49-F238E27FC236}">
                <a16:creationId xmlns:a16="http://schemas.microsoft.com/office/drawing/2014/main" id="{F6382C0D-CE19-D225-B835-03725C30A272}"/>
              </a:ext>
            </a:extLst>
          </p:cNvPr>
          <p:cNvSpPr txBox="1"/>
          <p:nvPr/>
        </p:nvSpPr>
        <p:spPr>
          <a:xfrm>
            <a:off x="2843808" y="3597091"/>
            <a:ext cx="4583824" cy="369332"/>
          </a:xfrm>
          <a:prstGeom prst="rect">
            <a:avLst/>
          </a:prstGeom>
          <a:noFill/>
        </p:spPr>
        <p:txBody>
          <a:bodyPr wrap="square">
            <a:spAutoFit/>
          </a:bodyPr>
          <a:lstStyle/>
          <a:p>
            <a:r>
              <a:rPr lang="en-US" b="1" dirty="0"/>
              <a:t>c. MF</a:t>
            </a:r>
          </a:p>
        </p:txBody>
      </p:sp>
      <p:sp>
        <p:nvSpPr>
          <p:cNvPr id="7" name="Slide Number Placeholder 6">
            <a:extLst>
              <a:ext uri="{FF2B5EF4-FFF2-40B4-BE49-F238E27FC236}">
                <a16:creationId xmlns:a16="http://schemas.microsoft.com/office/drawing/2014/main" id="{B32BFA8A-5461-4643-CD8F-9E94038AD674}"/>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36</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3537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F79B715D-56C4-2919-DD54-4A1F9787E8EE}"/>
              </a:ext>
            </a:extLst>
          </p:cNvPr>
          <p:cNvSpPr txBox="1">
            <a:spLocks/>
          </p:cNvSpPr>
          <p:nvPr/>
        </p:nvSpPr>
        <p:spPr>
          <a:xfrm>
            <a:off x="205172" y="116657"/>
            <a:ext cx="8229600" cy="92869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fontAlgn="auto">
              <a:spcAft>
                <a:spcPts val="0"/>
              </a:spcAft>
              <a:buFontTx/>
            </a:pPr>
            <a:r>
              <a:rPr lang="en-US" sz="2000" dirty="0">
                <a:latin typeface="Arial" panose="020B0604020202020204" pitchFamily="34" charset="0"/>
                <a:cs typeface="Arial" panose="020B0604020202020204" pitchFamily="34" charset="0"/>
              </a:rPr>
              <a:t>Fig16. Up-DEP KEGG network</a:t>
            </a:r>
          </a:p>
        </p:txBody>
      </p:sp>
      <p:pic>
        <p:nvPicPr>
          <p:cNvPr id="20" name="Content Placeholder 19">
            <a:extLst>
              <a:ext uri="{FF2B5EF4-FFF2-40B4-BE49-F238E27FC236}">
                <a16:creationId xmlns:a16="http://schemas.microsoft.com/office/drawing/2014/main" id="{45D8DE86-C1C3-928A-AAC1-04C82881D51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3648" y="1736812"/>
            <a:ext cx="6163884" cy="3852428"/>
          </a:xfrm>
        </p:spPr>
      </p:pic>
      <p:sp>
        <p:nvSpPr>
          <p:cNvPr id="2" name="Slide Number Placeholder 1">
            <a:extLst>
              <a:ext uri="{FF2B5EF4-FFF2-40B4-BE49-F238E27FC236}">
                <a16:creationId xmlns:a16="http://schemas.microsoft.com/office/drawing/2014/main" id="{10E48456-4EE5-237C-8573-A1FA403C9B61}"/>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37</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08693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a:extLst>
              <a:ext uri="{FF2B5EF4-FFF2-40B4-BE49-F238E27FC236}">
                <a16:creationId xmlns:a16="http://schemas.microsoft.com/office/drawing/2014/main" id="{0921A573-94FE-DDB1-E46B-C5E7EB452F23}"/>
              </a:ext>
            </a:extLst>
          </p:cNvPr>
          <p:cNvSpPr>
            <a:spLocks noGrp="1"/>
          </p:cNvSpPr>
          <p:nvPr>
            <p:ph type="title"/>
          </p:nvPr>
        </p:nvSpPr>
        <p:spPr>
          <a:xfrm>
            <a:off x="3275856" y="116632"/>
            <a:ext cx="5237754" cy="928695"/>
          </a:xfrm>
        </p:spPr>
        <p:txBody>
          <a:bodyPr>
            <a:normAutofit/>
          </a:bodyPr>
          <a:lstStyle/>
          <a:p>
            <a:r>
              <a:rPr lang="en-US" altLang="zh-CN" sz="2000" dirty="0">
                <a:latin typeface="Arial" panose="020B0604020202020204" pitchFamily="34" charset="0"/>
                <a:cs typeface="Arial" panose="020B0604020202020204" pitchFamily="34" charset="0"/>
              </a:rPr>
              <a:t>Fig17. GO/KEGG enriched terms of down-DEPs in the OI-WNT1 cohort</a:t>
            </a:r>
            <a:endParaRPr lang="zh-CN" altLang="en-U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B8FEFA4-7493-9F9D-957D-30BDB09FD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5152"/>
            <a:ext cx="3117273" cy="6858000"/>
          </a:xfrm>
          <a:prstGeom prst="rect">
            <a:avLst/>
          </a:prstGeom>
        </p:spPr>
      </p:pic>
      <p:pic>
        <p:nvPicPr>
          <p:cNvPr id="5" name="Picture 4">
            <a:extLst>
              <a:ext uri="{FF2B5EF4-FFF2-40B4-BE49-F238E27FC236}">
                <a16:creationId xmlns:a16="http://schemas.microsoft.com/office/drawing/2014/main" id="{9CFBDB84-30C0-1A01-4A17-3CE15FDCEF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2636912"/>
            <a:ext cx="4335575" cy="3384376"/>
          </a:xfrm>
          <a:prstGeom prst="rect">
            <a:avLst/>
          </a:prstGeom>
        </p:spPr>
      </p:pic>
      <p:sp>
        <p:nvSpPr>
          <p:cNvPr id="2" name="Slide Number Placeholder 1">
            <a:extLst>
              <a:ext uri="{FF2B5EF4-FFF2-40B4-BE49-F238E27FC236}">
                <a16:creationId xmlns:a16="http://schemas.microsoft.com/office/drawing/2014/main" id="{2C752BCF-2BDA-2FEA-EB12-8A08650829E7}"/>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38</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15220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33DE6-1313-4259-24FE-B64B0A1F0AB2}"/>
              </a:ext>
            </a:extLst>
          </p:cNvPr>
          <p:cNvSpPr>
            <a:spLocks noGrp="1"/>
          </p:cNvSpPr>
          <p:nvPr>
            <p:ph type="title"/>
          </p:nvPr>
        </p:nvSpPr>
        <p:spPr>
          <a:xfrm>
            <a:off x="107504" y="-171400"/>
            <a:ext cx="8229600" cy="928695"/>
          </a:xfrm>
        </p:spPr>
        <p:txBody>
          <a:bodyPr>
            <a:normAutofit/>
          </a:bodyPr>
          <a:lstStyle/>
          <a:p>
            <a:r>
              <a:rPr lang="en-US" sz="2000" dirty="0">
                <a:latin typeface="Arial" panose="020B0604020202020204" pitchFamily="34" charset="0"/>
                <a:cs typeface="Arial" panose="020B0604020202020204" pitchFamily="34" charset="0"/>
              </a:rPr>
              <a:t>Fig18. Down-DEP GO network</a:t>
            </a:r>
          </a:p>
        </p:txBody>
      </p:sp>
      <p:pic>
        <p:nvPicPr>
          <p:cNvPr id="8" name="Picture 7">
            <a:extLst>
              <a:ext uri="{FF2B5EF4-FFF2-40B4-BE49-F238E27FC236}">
                <a16:creationId xmlns:a16="http://schemas.microsoft.com/office/drawing/2014/main" id="{826C3CD3-7D91-F9F0-932B-F9CF77452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17" y="742690"/>
            <a:ext cx="4660534" cy="3262374"/>
          </a:xfrm>
          <a:prstGeom prst="rect">
            <a:avLst/>
          </a:prstGeom>
        </p:spPr>
      </p:pic>
      <p:pic>
        <p:nvPicPr>
          <p:cNvPr id="10" name="Picture 9">
            <a:extLst>
              <a:ext uri="{FF2B5EF4-FFF2-40B4-BE49-F238E27FC236}">
                <a16:creationId xmlns:a16="http://schemas.microsoft.com/office/drawing/2014/main" id="{795A0E51-2CB0-7683-D071-EFB24D7C1B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7935" y="877188"/>
            <a:ext cx="4309290" cy="3016503"/>
          </a:xfrm>
          <a:prstGeom prst="rect">
            <a:avLst/>
          </a:prstGeom>
        </p:spPr>
      </p:pic>
      <p:pic>
        <p:nvPicPr>
          <p:cNvPr id="14" name="Picture 13">
            <a:extLst>
              <a:ext uri="{FF2B5EF4-FFF2-40B4-BE49-F238E27FC236}">
                <a16:creationId xmlns:a16="http://schemas.microsoft.com/office/drawing/2014/main" id="{17DF0CF9-9F98-89FB-8A82-7847B027CB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4612" y="3645024"/>
            <a:ext cx="4589966" cy="3212976"/>
          </a:xfrm>
          <a:prstGeom prst="rect">
            <a:avLst/>
          </a:prstGeom>
        </p:spPr>
      </p:pic>
      <p:sp>
        <p:nvSpPr>
          <p:cNvPr id="4" name="TextBox 3">
            <a:extLst>
              <a:ext uri="{FF2B5EF4-FFF2-40B4-BE49-F238E27FC236}">
                <a16:creationId xmlns:a16="http://schemas.microsoft.com/office/drawing/2014/main" id="{B45B5707-E05D-6D70-C5AF-7269D66F6002}"/>
              </a:ext>
            </a:extLst>
          </p:cNvPr>
          <p:cNvSpPr txBox="1"/>
          <p:nvPr/>
        </p:nvSpPr>
        <p:spPr>
          <a:xfrm>
            <a:off x="232875" y="680715"/>
            <a:ext cx="4583824" cy="369332"/>
          </a:xfrm>
          <a:prstGeom prst="rect">
            <a:avLst/>
          </a:prstGeom>
          <a:noFill/>
        </p:spPr>
        <p:txBody>
          <a:bodyPr wrap="square">
            <a:spAutoFit/>
          </a:bodyPr>
          <a:lstStyle/>
          <a:p>
            <a:r>
              <a:rPr lang="en-US" b="1" dirty="0"/>
              <a:t>a. </a:t>
            </a:r>
            <a:r>
              <a:rPr lang="en-US" sz="1800" b="1" dirty="0"/>
              <a:t>BP</a:t>
            </a:r>
            <a:endParaRPr lang="en-US" b="1" dirty="0"/>
          </a:p>
        </p:txBody>
      </p:sp>
      <p:sp>
        <p:nvSpPr>
          <p:cNvPr id="5" name="TextBox 4">
            <a:extLst>
              <a:ext uri="{FF2B5EF4-FFF2-40B4-BE49-F238E27FC236}">
                <a16:creationId xmlns:a16="http://schemas.microsoft.com/office/drawing/2014/main" id="{9C078CAF-7AB1-DF28-583F-E23569AB8203}"/>
              </a:ext>
            </a:extLst>
          </p:cNvPr>
          <p:cNvSpPr txBox="1"/>
          <p:nvPr/>
        </p:nvSpPr>
        <p:spPr>
          <a:xfrm>
            <a:off x="4816699" y="739075"/>
            <a:ext cx="4583824" cy="369332"/>
          </a:xfrm>
          <a:prstGeom prst="rect">
            <a:avLst/>
          </a:prstGeom>
          <a:noFill/>
        </p:spPr>
        <p:txBody>
          <a:bodyPr wrap="square">
            <a:spAutoFit/>
          </a:bodyPr>
          <a:lstStyle/>
          <a:p>
            <a:r>
              <a:rPr lang="en-US" b="1" dirty="0"/>
              <a:t>b. </a:t>
            </a:r>
            <a:r>
              <a:rPr lang="en-US" sz="1800" b="1" dirty="0"/>
              <a:t>CC</a:t>
            </a:r>
            <a:endParaRPr lang="en-US" b="1" dirty="0"/>
          </a:p>
        </p:txBody>
      </p:sp>
      <p:sp>
        <p:nvSpPr>
          <p:cNvPr id="6" name="TextBox 5">
            <a:extLst>
              <a:ext uri="{FF2B5EF4-FFF2-40B4-BE49-F238E27FC236}">
                <a16:creationId xmlns:a16="http://schemas.microsoft.com/office/drawing/2014/main" id="{B387B985-1878-70AE-6E4A-F2DEAAEB3DEF}"/>
              </a:ext>
            </a:extLst>
          </p:cNvPr>
          <p:cNvSpPr txBox="1"/>
          <p:nvPr/>
        </p:nvSpPr>
        <p:spPr>
          <a:xfrm>
            <a:off x="4067944" y="3268853"/>
            <a:ext cx="4583824" cy="369332"/>
          </a:xfrm>
          <a:prstGeom prst="rect">
            <a:avLst/>
          </a:prstGeom>
          <a:noFill/>
        </p:spPr>
        <p:txBody>
          <a:bodyPr wrap="square">
            <a:spAutoFit/>
          </a:bodyPr>
          <a:lstStyle/>
          <a:p>
            <a:r>
              <a:rPr lang="en-US" b="1" dirty="0"/>
              <a:t>c. MF</a:t>
            </a:r>
          </a:p>
        </p:txBody>
      </p:sp>
      <p:sp>
        <p:nvSpPr>
          <p:cNvPr id="7" name="Slide Number Placeholder 6">
            <a:extLst>
              <a:ext uri="{FF2B5EF4-FFF2-40B4-BE49-F238E27FC236}">
                <a16:creationId xmlns:a16="http://schemas.microsoft.com/office/drawing/2014/main" id="{123ACF1B-A6B8-689E-AA0C-89E889BD99B7}"/>
              </a:ext>
            </a:extLst>
          </p:cNvPr>
          <p:cNvSpPr>
            <a:spLocks noGrp="1"/>
          </p:cNvSpPr>
          <p:nvPr>
            <p:ph type="sldNum" sz="quarter" idx="12"/>
          </p:nvPr>
        </p:nvSpPr>
        <p:spPr>
          <a:xfrm>
            <a:off x="8647271" y="6407944"/>
            <a:ext cx="469953"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39</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6120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1FFC692-DDE4-CBCF-C36F-745C1CEEE8AC}"/>
              </a:ext>
            </a:extLst>
          </p:cNvPr>
          <p:cNvSpPr txBox="1"/>
          <p:nvPr/>
        </p:nvSpPr>
        <p:spPr>
          <a:xfrm>
            <a:off x="2069718" y="975811"/>
            <a:ext cx="6775761"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S1. Length distribution of detected peptides</a:t>
            </a:r>
          </a:p>
        </p:txBody>
      </p:sp>
      <p:sp>
        <p:nvSpPr>
          <p:cNvPr id="5" name="标题 1">
            <a:extLst>
              <a:ext uri="{FF2B5EF4-FFF2-40B4-BE49-F238E27FC236}">
                <a16:creationId xmlns:a16="http://schemas.microsoft.com/office/drawing/2014/main" id="{E5A3EC0A-ADA4-220B-AF36-1CA798D5C228}"/>
              </a:ext>
            </a:extLst>
          </p:cNvPr>
          <p:cNvSpPr txBox="1">
            <a:spLocks/>
          </p:cNvSpPr>
          <p:nvPr/>
        </p:nvSpPr>
        <p:spPr>
          <a:xfrm>
            <a:off x="3711175" y="-47311"/>
            <a:ext cx="7543800" cy="10287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fontAlgn="auto">
              <a:spcAft>
                <a:spcPts val="0"/>
              </a:spcAft>
              <a:buFontTx/>
            </a:pPr>
            <a:r>
              <a:rPr lang="en-US" altLang="zh-CN" sz="2700" dirty="0"/>
              <a:t>Quality of output</a:t>
            </a:r>
            <a:endParaRPr lang="zh-cn" altLang="en-US" sz="2700" dirty="0"/>
          </a:p>
        </p:txBody>
      </p:sp>
      <p:pic>
        <p:nvPicPr>
          <p:cNvPr id="8" name="Picture 7">
            <a:extLst>
              <a:ext uri="{FF2B5EF4-FFF2-40B4-BE49-F238E27FC236}">
                <a16:creationId xmlns:a16="http://schemas.microsoft.com/office/drawing/2014/main" id="{6AEA1342-58C8-1FA9-44C2-8BDBF77E26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1254" y="1485526"/>
            <a:ext cx="6221491" cy="3888432"/>
          </a:xfrm>
          <a:prstGeom prst="rect">
            <a:avLst/>
          </a:prstGeom>
        </p:spPr>
      </p:pic>
      <p:sp>
        <p:nvSpPr>
          <p:cNvPr id="2" name="Slide Number Placeholder 1">
            <a:extLst>
              <a:ext uri="{FF2B5EF4-FFF2-40B4-BE49-F238E27FC236}">
                <a16:creationId xmlns:a16="http://schemas.microsoft.com/office/drawing/2014/main" id="{92C5DF37-0D18-56B2-4B58-2B557928F2DD}"/>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00999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33DE6-1313-4259-24FE-B64B0A1F0AB2}"/>
              </a:ext>
            </a:extLst>
          </p:cNvPr>
          <p:cNvSpPr>
            <a:spLocks noGrp="1"/>
          </p:cNvSpPr>
          <p:nvPr>
            <p:ph type="title"/>
          </p:nvPr>
        </p:nvSpPr>
        <p:spPr/>
        <p:txBody>
          <a:bodyPr>
            <a:normAutofit/>
          </a:bodyPr>
          <a:lstStyle/>
          <a:p>
            <a:r>
              <a:rPr lang="en-US" sz="2000" dirty="0">
                <a:latin typeface="Arial" panose="020B0604020202020204" pitchFamily="34" charset="0"/>
                <a:cs typeface="Arial" panose="020B0604020202020204" pitchFamily="34" charset="0"/>
              </a:rPr>
              <a:t>Fig19. Down-DEP KEGG network</a:t>
            </a:r>
          </a:p>
        </p:txBody>
      </p:sp>
      <p:pic>
        <p:nvPicPr>
          <p:cNvPr id="6" name="Picture 5">
            <a:extLst>
              <a:ext uri="{FF2B5EF4-FFF2-40B4-BE49-F238E27FC236}">
                <a16:creationId xmlns:a16="http://schemas.microsoft.com/office/drawing/2014/main" id="{475D0519-C8E6-5920-CA68-7FF709F749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2" y="1322412"/>
            <a:ext cx="7315215" cy="4572009"/>
          </a:xfrm>
          <a:prstGeom prst="rect">
            <a:avLst/>
          </a:prstGeom>
        </p:spPr>
      </p:pic>
      <p:sp>
        <p:nvSpPr>
          <p:cNvPr id="2" name="Slide Number Placeholder 1">
            <a:extLst>
              <a:ext uri="{FF2B5EF4-FFF2-40B4-BE49-F238E27FC236}">
                <a16:creationId xmlns:a16="http://schemas.microsoft.com/office/drawing/2014/main" id="{531B7B62-1F15-21AB-E0D1-F0D39528C5BD}"/>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40</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44762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12C906-EDC7-A940-F9F7-6B445411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845198"/>
            <a:ext cx="6274733" cy="5013176"/>
          </a:xfrm>
          <a:prstGeom prst="rect">
            <a:avLst/>
          </a:prstGeom>
        </p:spPr>
      </p:pic>
      <p:sp>
        <p:nvSpPr>
          <p:cNvPr id="2" name="Slide Number Placeholder 1">
            <a:extLst>
              <a:ext uri="{FF2B5EF4-FFF2-40B4-BE49-F238E27FC236}">
                <a16:creationId xmlns:a16="http://schemas.microsoft.com/office/drawing/2014/main" id="{654AC37B-CC80-DD71-E1E3-2982BB0162D8}"/>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41</a:t>
            </a:fld>
            <a:endParaRPr lang="zh-CN" altLang="en-US" dirty="0">
              <a:solidFill>
                <a:prstClr val="black"/>
              </a:solidFill>
              <a:latin typeface="Arial" panose="020B0604020202020204" pitchFamily="34" charset="0"/>
              <a:ea typeface="宋体" panose="02010600030101010101" pitchFamily="2" charset="-122"/>
            </a:endParaRPr>
          </a:p>
        </p:txBody>
      </p:sp>
      <p:sp>
        <p:nvSpPr>
          <p:cNvPr id="3" name="Title 2">
            <a:extLst>
              <a:ext uri="{FF2B5EF4-FFF2-40B4-BE49-F238E27FC236}">
                <a16:creationId xmlns:a16="http://schemas.microsoft.com/office/drawing/2014/main" id="{6935B05D-A4E3-F613-1164-87DAFE294D7F}"/>
              </a:ext>
            </a:extLst>
          </p:cNvPr>
          <p:cNvSpPr>
            <a:spLocks noGrp="1"/>
          </p:cNvSpPr>
          <p:nvPr>
            <p:ph type="title"/>
          </p:nvPr>
        </p:nvSpPr>
        <p:spPr>
          <a:xfrm>
            <a:off x="457200" y="70931"/>
            <a:ext cx="8363272" cy="928695"/>
          </a:xfrm>
        </p:spPr>
        <p:txBody>
          <a:bodyPr>
            <a:normAutofit/>
          </a:bodyPr>
          <a:lstStyle/>
          <a:p>
            <a:r>
              <a:rPr lang="en-US" sz="2000" dirty="0">
                <a:latin typeface="Arial" panose="020B0604020202020204" pitchFamily="34" charset="0"/>
                <a:cs typeface="Arial" panose="020B0604020202020204" pitchFamily="34" charset="0"/>
              </a:rPr>
              <a:t>DEPs in PPAR signaling pathway (red: up-DEPs, blue: down-DEPs)</a:t>
            </a:r>
          </a:p>
        </p:txBody>
      </p:sp>
    </p:spTree>
    <p:extLst>
      <p:ext uri="{BB962C8B-B14F-4D97-AF65-F5344CB8AC3E}">
        <p14:creationId xmlns:p14="http://schemas.microsoft.com/office/powerpoint/2010/main" val="250988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E80848-851C-4D6A-9FC2-4FA8DC2E0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754" y="1124744"/>
            <a:ext cx="8714159" cy="4968552"/>
          </a:xfrm>
        </p:spPr>
      </p:pic>
      <p:sp>
        <p:nvSpPr>
          <p:cNvPr id="2" name="Slide Number Placeholder 1">
            <a:extLst>
              <a:ext uri="{FF2B5EF4-FFF2-40B4-BE49-F238E27FC236}">
                <a16:creationId xmlns:a16="http://schemas.microsoft.com/office/drawing/2014/main" id="{494912E4-530B-5BEB-13CC-D551DDC3E848}"/>
              </a:ext>
            </a:extLst>
          </p:cNvPr>
          <p:cNvSpPr>
            <a:spLocks noGrp="1"/>
          </p:cNvSpPr>
          <p:nvPr>
            <p:ph type="sldNum" sz="quarter" idx="12"/>
          </p:nvPr>
        </p:nvSpPr>
        <p:spPr>
          <a:xfrm>
            <a:off x="8647272" y="6407944"/>
            <a:ext cx="533240"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42</a:t>
            </a:fld>
            <a:endParaRPr lang="zh-CN" altLang="en-US" dirty="0">
              <a:solidFill>
                <a:prstClr val="black"/>
              </a:solidFill>
              <a:latin typeface="Arial" panose="020B0604020202020204" pitchFamily="34" charset="0"/>
              <a:ea typeface="宋体" panose="02010600030101010101" pitchFamily="2" charset="-122"/>
            </a:endParaRPr>
          </a:p>
        </p:txBody>
      </p:sp>
      <p:sp>
        <p:nvSpPr>
          <p:cNvPr id="3" name="Title 2">
            <a:extLst>
              <a:ext uri="{FF2B5EF4-FFF2-40B4-BE49-F238E27FC236}">
                <a16:creationId xmlns:a16="http://schemas.microsoft.com/office/drawing/2014/main" id="{E0807C7E-7539-4C83-76BA-F2EBFEE51EF4}"/>
              </a:ext>
            </a:extLst>
          </p:cNvPr>
          <p:cNvSpPr>
            <a:spLocks noGrp="1"/>
          </p:cNvSpPr>
          <p:nvPr>
            <p:ph type="title"/>
          </p:nvPr>
        </p:nvSpPr>
        <p:spPr>
          <a:xfrm>
            <a:off x="457200" y="70931"/>
            <a:ext cx="8229600" cy="928695"/>
          </a:xfrm>
        </p:spPr>
        <p:txBody>
          <a:bodyPr>
            <a:normAutofit/>
          </a:bodyPr>
          <a:lstStyle/>
          <a:p>
            <a:r>
              <a:rPr lang="en-US" sz="2000" dirty="0">
                <a:latin typeface="Arial" panose="020B0604020202020204" pitchFamily="34" charset="0"/>
                <a:cs typeface="Arial" panose="020B0604020202020204" pitchFamily="34" charset="0"/>
              </a:rPr>
              <a:t>DEPs in Motor protein pathway (red: up-DEPs, blue: down-DEPs )</a:t>
            </a:r>
          </a:p>
        </p:txBody>
      </p:sp>
    </p:spTree>
    <p:extLst>
      <p:ext uri="{BB962C8B-B14F-4D97-AF65-F5344CB8AC3E}">
        <p14:creationId xmlns:p14="http://schemas.microsoft.com/office/powerpoint/2010/main" val="4122346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8D4894F2-54C6-4390-AE25-4CBF10D976F9}"/>
              </a:ext>
            </a:extLst>
          </p:cNvPr>
          <p:cNvSpPr>
            <a:spLocks noGrp="1"/>
          </p:cNvSpPr>
          <p:nvPr>
            <p:ph type="title"/>
          </p:nvPr>
        </p:nvSpPr>
        <p:spPr>
          <a:xfrm>
            <a:off x="107504" y="-143085"/>
            <a:ext cx="8229600" cy="928695"/>
          </a:xfrm>
        </p:spPr>
        <p:txBody>
          <a:bodyPr>
            <a:normAutofit/>
          </a:bodyPr>
          <a:lstStyle/>
          <a:p>
            <a:r>
              <a:rPr lang="en-US" sz="2400" dirty="0"/>
              <a:t>Full PPI network of DEPs</a:t>
            </a:r>
          </a:p>
        </p:txBody>
      </p:sp>
      <p:pic>
        <p:nvPicPr>
          <p:cNvPr id="8" name="Picture 7">
            <a:extLst>
              <a:ext uri="{FF2B5EF4-FFF2-40B4-BE49-F238E27FC236}">
                <a16:creationId xmlns:a16="http://schemas.microsoft.com/office/drawing/2014/main" id="{2B5404A1-B7C3-3333-CA2F-E97B1CC1FE9B}"/>
              </a:ext>
            </a:extLst>
          </p:cNvPr>
          <p:cNvPicPr>
            <a:picLocks noChangeAspect="1"/>
          </p:cNvPicPr>
          <p:nvPr/>
        </p:nvPicPr>
        <p:blipFill>
          <a:blip r:embed="rId3"/>
          <a:stretch>
            <a:fillRect/>
          </a:stretch>
        </p:blipFill>
        <p:spPr>
          <a:xfrm>
            <a:off x="0" y="470588"/>
            <a:ext cx="9144000" cy="1172475"/>
          </a:xfrm>
          <a:prstGeom prst="rect">
            <a:avLst/>
          </a:prstGeom>
        </p:spPr>
      </p:pic>
      <p:sp>
        <p:nvSpPr>
          <p:cNvPr id="2" name="Slide Number Placeholder 1">
            <a:extLst>
              <a:ext uri="{FF2B5EF4-FFF2-40B4-BE49-F238E27FC236}">
                <a16:creationId xmlns:a16="http://schemas.microsoft.com/office/drawing/2014/main" id="{E119EBD9-955D-BFC8-587B-60CA233E529F}"/>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43</a:t>
            </a:fld>
            <a:endParaRPr lang="zh-CN" altLang="en-US" dirty="0">
              <a:solidFill>
                <a:prstClr val="black"/>
              </a:solidFill>
              <a:latin typeface="Arial" panose="020B0604020202020204" pitchFamily="34" charset="0"/>
              <a:ea typeface="宋体" panose="02010600030101010101" pitchFamily="2" charset="-122"/>
            </a:endParaRPr>
          </a:p>
        </p:txBody>
      </p:sp>
      <p:pic>
        <p:nvPicPr>
          <p:cNvPr id="4" name="Picture 3">
            <a:extLst>
              <a:ext uri="{FF2B5EF4-FFF2-40B4-BE49-F238E27FC236}">
                <a16:creationId xmlns:a16="http://schemas.microsoft.com/office/drawing/2014/main" id="{69F0E433-231C-31CF-A47F-ACF664ADAE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9140" y="1643063"/>
            <a:ext cx="6445720" cy="5072275"/>
          </a:xfrm>
          <a:prstGeom prst="rect">
            <a:avLst/>
          </a:prstGeom>
        </p:spPr>
      </p:pic>
    </p:spTree>
    <p:extLst>
      <p:ext uri="{BB962C8B-B14F-4D97-AF65-F5344CB8AC3E}">
        <p14:creationId xmlns:p14="http://schemas.microsoft.com/office/powerpoint/2010/main" val="3488997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FF919E-B7F1-2241-CC53-AB5B18621DF6}"/>
              </a:ext>
            </a:extLst>
          </p:cNvPr>
          <p:cNvPicPr>
            <a:picLocks noChangeAspect="1"/>
          </p:cNvPicPr>
          <p:nvPr/>
        </p:nvPicPr>
        <p:blipFill>
          <a:blip r:embed="rId3"/>
          <a:stretch>
            <a:fillRect/>
          </a:stretch>
        </p:blipFill>
        <p:spPr>
          <a:xfrm>
            <a:off x="63619" y="928466"/>
            <a:ext cx="3229018" cy="3196308"/>
          </a:xfrm>
          <a:prstGeom prst="rect">
            <a:avLst/>
          </a:prstGeom>
        </p:spPr>
      </p:pic>
      <p:sp>
        <p:nvSpPr>
          <p:cNvPr id="8" name="Title 2">
            <a:extLst>
              <a:ext uri="{FF2B5EF4-FFF2-40B4-BE49-F238E27FC236}">
                <a16:creationId xmlns:a16="http://schemas.microsoft.com/office/drawing/2014/main" id="{420B21B5-B1F6-27C8-ECFE-5F0AFA26EC6E}"/>
              </a:ext>
            </a:extLst>
          </p:cNvPr>
          <p:cNvSpPr>
            <a:spLocks noGrp="1"/>
          </p:cNvSpPr>
          <p:nvPr>
            <p:ph type="title"/>
          </p:nvPr>
        </p:nvSpPr>
        <p:spPr>
          <a:xfrm>
            <a:off x="179512" y="251665"/>
            <a:ext cx="8229600" cy="928695"/>
          </a:xfrm>
        </p:spPr>
        <p:txBody>
          <a:bodyPr>
            <a:normAutofit/>
          </a:bodyPr>
          <a:lstStyle/>
          <a:p>
            <a:r>
              <a:rPr lang="en-US" sz="2000" dirty="0">
                <a:latin typeface="Arial" panose="020B0604020202020204" pitchFamily="34" charset="0"/>
                <a:cs typeface="Arial" panose="020B0604020202020204" pitchFamily="34" charset="0"/>
              </a:rPr>
              <a:t>Fig20. Important Module 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(20 nodes, 171 edges)</a:t>
            </a:r>
          </a:p>
        </p:txBody>
      </p:sp>
      <p:pic>
        <p:nvPicPr>
          <p:cNvPr id="12" name="Picture 11">
            <a:extLst>
              <a:ext uri="{FF2B5EF4-FFF2-40B4-BE49-F238E27FC236}">
                <a16:creationId xmlns:a16="http://schemas.microsoft.com/office/drawing/2014/main" id="{3CDF7EA0-8A48-72F4-7168-C606768E1D07}"/>
              </a:ext>
            </a:extLst>
          </p:cNvPr>
          <p:cNvPicPr>
            <a:picLocks noChangeAspect="1"/>
          </p:cNvPicPr>
          <p:nvPr/>
        </p:nvPicPr>
        <p:blipFill>
          <a:blip r:embed="rId4"/>
          <a:stretch>
            <a:fillRect/>
          </a:stretch>
        </p:blipFill>
        <p:spPr>
          <a:xfrm>
            <a:off x="880964" y="4099790"/>
            <a:ext cx="3151254" cy="2673279"/>
          </a:xfrm>
          <a:prstGeom prst="rect">
            <a:avLst/>
          </a:prstGeom>
        </p:spPr>
      </p:pic>
      <p:pic>
        <p:nvPicPr>
          <p:cNvPr id="14" name="Picture 13">
            <a:extLst>
              <a:ext uri="{FF2B5EF4-FFF2-40B4-BE49-F238E27FC236}">
                <a16:creationId xmlns:a16="http://schemas.microsoft.com/office/drawing/2014/main" id="{AEE11448-AE5E-12E0-E32B-E73122C4CC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6005" y="0"/>
            <a:ext cx="3429000" cy="6858000"/>
          </a:xfrm>
          <a:prstGeom prst="rect">
            <a:avLst/>
          </a:prstGeom>
        </p:spPr>
      </p:pic>
      <p:sp>
        <p:nvSpPr>
          <p:cNvPr id="2" name="Slide Number Placeholder 1">
            <a:extLst>
              <a:ext uri="{FF2B5EF4-FFF2-40B4-BE49-F238E27FC236}">
                <a16:creationId xmlns:a16="http://schemas.microsoft.com/office/drawing/2014/main" id="{592EEB6E-2A40-DFE6-C03E-0004979F95D5}"/>
              </a:ext>
            </a:extLst>
          </p:cNvPr>
          <p:cNvSpPr>
            <a:spLocks noGrp="1"/>
          </p:cNvSpPr>
          <p:nvPr>
            <p:ph type="sldNum" sz="quarter" idx="12"/>
          </p:nvPr>
        </p:nvSpPr>
        <p:spPr>
          <a:xfrm>
            <a:off x="8647272" y="6407944"/>
            <a:ext cx="49672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44</a:t>
            </a:fld>
            <a:endParaRPr lang="zh-CN" altLang="en-US">
              <a:solidFill>
                <a:prstClr val="black"/>
              </a:solidFill>
              <a:latin typeface="Arial" panose="020B0604020202020204" pitchFamily="34" charset="0"/>
              <a:ea typeface="宋体" panose="02010600030101010101" pitchFamily="2" charset="-122"/>
            </a:endParaRPr>
          </a:p>
        </p:txBody>
      </p:sp>
      <p:sp>
        <p:nvSpPr>
          <p:cNvPr id="3" name="Rectangle 2">
            <a:extLst>
              <a:ext uri="{FF2B5EF4-FFF2-40B4-BE49-F238E27FC236}">
                <a16:creationId xmlns:a16="http://schemas.microsoft.com/office/drawing/2014/main" id="{94AC7A65-575C-E8FC-5782-DCA6D68EFDAB}"/>
              </a:ext>
            </a:extLst>
          </p:cNvPr>
          <p:cNvSpPr/>
          <p:nvPr/>
        </p:nvSpPr>
        <p:spPr>
          <a:xfrm>
            <a:off x="2498802" y="3991778"/>
            <a:ext cx="1152128" cy="2160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99DEC2-AE94-4815-00DF-4E243EEA7FC0}"/>
              </a:ext>
            </a:extLst>
          </p:cNvPr>
          <p:cNvSpPr/>
          <p:nvPr/>
        </p:nvSpPr>
        <p:spPr>
          <a:xfrm>
            <a:off x="6660232" y="33671"/>
            <a:ext cx="1368152" cy="1080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934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2CFFC0-839F-948F-53F2-DA46F1609256}"/>
              </a:ext>
            </a:extLst>
          </p:cNvPr>
          <p:cNvSpPr>
            <a:spLocks noGrp="1"/>
          </p:cNvSpPr>
          <p:nvPr>
            <p:ph idx="1"/>
          </p:nvPr>
        </p:nvSpPr>
        <p:spPr>
          <a:xfrm>
            <a:off x="500034" y="1903432"/>
            <a:ext cx="8229600" cy="4525963"/>
          </a:xfrm>
        </p:spPr>
        <p:txBody>
          <a:bodyPr/>
          <a:lstStyle/>
          <a:p>
            <a:pPr marL="0" indent="0">
              <a:buNone/>
            </a:pPr>
            <a:r>
              <a:rPr lang="en-US" sz="2800" dirty="0">
                <a:latin typeface="Arial" panose="020B0604020202020204" pitchFamily="34" charset="0"/>
                <a:cs typeface="Arial" panose="020B0604020202020204" pitchFamily="34" charset="0"/>
              </a:rPr>
              <a:t>CKM, MB, MYOZ2, MYL3, MYH1, MYL1, ACTN3, TNNC1, MYLPF, MYH4, MYH7, TTN, KLHL41, ACTN2, PYGM, MYOZ1, MYH2</a:t>
            </a: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They are all down-DEPs.</a:t>
            </a:r>
          </a:p>
        </p:txBody>
      </p:sp>
      <p:sp>
        <p:nvSpPr>
          <p:cNvPr id="3" name="Title 2">
            <a:extLst>
              <a:ext uri="{FF2B5EF4-FFF2-40B4-BE49-F238E27FC236}">
                <a16:creationId xmlns:a16="http://schemas.microsoft.com/office/drawing/2014/main" id="{05CF68EF-10B3-0709-6686-D4995E35ABAD}"/>
              </a:ext>
            </a:extLst>
          </p:cNvPr>
          <p:cNvSpPr>
            <a:spLocks noGrp="1"/>
          </p:cNvSpPr>
          <p:nvPr>
            <p:ph type="title"/>
          </p:nvPr>
        </p:nvSpPr>
        <p:spPr/>
        <p:txBody>
          <a:bodyPr/>
          <a:lstStyle/>
          <a:p>
            <a:r>
              <a:rPr lang="en-US" dirty="0"/>
              <a:t>Key genes selected by </a:t>
            </a:r>
            <a:r>
              <a:rPr lang="en-US" dirty="0" err="1"/>
              <a:t>cytohubba</a:t>
            </a:r>
            <a:endParaRPr lang="en-US" dirty="0"/>
          </a:p>
        </p:txBody>
      </p:sp>
      <p:sp>
        <p:nvSpPr>
          <p:cNvPr id="4" name="Slide Number Placeholder 3">
            <a:extLst>
              <a:ext uri="{FF2B5EF4-FFF2-40B4-BE49-F238E27FC236}">
                <a16:creationId xmlns:a16="http://schemas.microsoft.com/office/drawing/2014/main" id="{C0E9D398-C4B9-26EB-E13E-BA052854E626}"/>
              </a:ext>
            </a:extLst>
          </p:cNvPr>
          <p:cNvSpPr>
            <a:spLocks noGrp="1"/>
          </p:cNvSpPr>
          <p:nvPr>
            <p:ph type="sldNum" sz="quarter" idx="12"/>
          </p:nvPr>
        </p:nvSpPr>
        <p:spPr>
          <a:xfrm>
            <a:off x="8647272" y="6407944"/>
            <a:ext cx="60524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45</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23048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C4B51D-BF3C-7034-4B7B-6515061A3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1841363"/>
            <a:ext cx="5040560" cy="5048813"/>
          </a:xfrm>
          <a:prstGeom prst="rect">
            <a:avLst/>
          </a:prstGeom>
        </p:spPr>
      </p:pic>
      <p:sp>
        <p:nvSpPr>
          <p:cNvPr id="6" name="Title 2">
            <a:extLst>
              <a:ext uri="{FF2B5EF4-FFF2-40B4-BE49-F238E27FC236}">
                <a16:creationId xmlns:a16="http://schemas.microsoft.com/office/drawing/2014/main" id="{91B48185-98CD-DBE5-15B8-88B4ED163878}"/>
              </a:ext>
            </a:extLst>
          </p:cNvPr>
          <p:cNvSpPr>
            <a:spLocks noGrp="1"/>
          </p:cNvSpPr>
          <p:nvPr>
            <p:ph type="title"/>
          </p:nvPr>
        </p:nvSpPr>
        <p:spPr>
          <a:xfrm>
            <a:off x="107504" y="-143085"/>
            <a:ext cx="8229600" cy="928695"/>
          </a:xfrm>
        </p:spPr>
        <p:txBody>
          <a:bodyPr>
            <a:normAutofit/>
          </a:bodyPr>
          <a:lstStyle/>
          <a:p>
            <a:r>
              <a:rPr lang="en-US" sz="2400" dirty="0"/>
              <a:t>Physical network of DEPs</a:t>
            </a:r>
          </a:p>
        </p:txBody>
      </p:sp>
      <p:pic>
        <p:nvPicPr>
          <p:cNvPr id="8" name="Picture 7">
            <a:extLst>
              <a:ext uri="{FF2B5EF4-FFF2-40B4-BE49-F238E27FC236}">
                <a16:creationId xmlns:a16="http://schemas.microsoft.com/office/drawing/2014/main" id="{3E38D63A-2617-5D7E-E688-C7926D22EBA1}"/>
              </a:ext>
            </a:extLst>
          </p:cNvPr>
          <p:cNvPicPr>
            <a:picLocks noChangeAspect="1"/>
          </p:cNvPicPr>
          <p:nvPr/>
        </p:nvPicPr>
        <p:blipFill>
          <a:blip r:embed="rId4"/>
          <a:stretch>
            <a:fillRect/>
          </a:stretch>
        </p:blipFill>
        <p:spPr>
          <a:xfrm>
            <a:off x="251520" y="568988"/>
            <a:ext cx="6508044" cy="480102"/>
          </a:xfrm>
          <a:prstGeom prst="rect">
            <a:avLst/>
          </a:prstGeom>
        </p:spPr>
      </p:pic>
      <p:pic>
        <p:nvPicPr>
          <p:cNvPr id="10" name="Picture 9">
            <a:extLst>
              <a:ext uri="{FF2B5EF4-FFF2-40B4-BE49-F238E27FC236}">
                <a16:creationId xmlns:a16="http://schemas.microsoft.com/office/drawing/2014/main" id="{75470B2E-912B-6F82-251D-1139A134C281}"/>
              </a:ext>
            </a:extLst>
          </p:cNvPr>
          <p:cNvPicPr>
            <a:picLocks noChangeAspect="1"/>
          </p:cNvPicPr>
          <p:nvPr/>
        </p:nvPicPr>
        <p:blipFill>
          <a:blip r:embed="rId5"/>
          <a:stretch>
            <a:fillRect/>
          </a:stretch>
        </p:blipFill>
        <p:spPr>
          <a:xfrm>
            <a:off x="175812" y="536128"/>
            <a:ext cx="9001000" cy="1422739"/>
          </a:xfrm>
          <a:prstGeom prst="rect">
            <a:avLst/>
          </a:prstGeom>
        </p:spPr>
      </p:pic>
      <p:sp>
        <p:nvSpPr>
          <p:cNvPr id="2" name="Slide Number Placeholder 1">
            <a:extLst>
              <a:ext uri="{FF2B5EF4-FFF2-40B4-BE49-F238E27FC236}">
                <a16:creationId xmlns:a16="http://schemas.microsoft.com/office/drawing/2014/main" id="{8409BD55-F1FE-BEB5-6947-1DE47A237925}"/>
              </a:ext>
            </a:extLst>
          </p:cNvPr>
          <p:cNvSpPr>
            <a:spLocks noGrp="1"/>
          </p:cNvSpPr>
          <p:nvPr>
            <p:ph type="sldNum" sz="quarter" idx="12"/>
          </p:nvPr>
        </p:nvSpPr>
        <p:spPr>
          <a:xfrm>
            <a:off x="8647272" y="6407944"/>
            <a:ext cx="529540"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46</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856668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D4122C2B-C780-41B8-FF7F-E302A6691102}"/>
              </a:ext>
            </a:extLst>
          </p:cNvPr>
          <p:cNvSpPr>
            <a:spLocks noGrp="1"/>
          </p:cNvSpPr>
          <p:nvPr>
            <p:ph idx="1"/>
          </p:nvPr>
        </p:nvSpPr>
        <p:spPr>
          <a:xfrm>
            <a:off x="1815008" y="2708920"/>
            <a:ext cx="8229600" cy="4525963"/>
          </a:xfrm>
        </p:spPr>
        <p:txBody>
          <a:bodyPr/>
          <a:lstStyle/>
          <a:p>
            <a:pPr marL="0" indent="0">
              <a:buNone/>
            </a:pPr>
            <a:r>
              <a:rPr lang="en-US" altLang="zh-CN" sz="7200" b="1" dirty="0">
                <a:latin typeface="+mj-ea"/>
                <a:ea typeface="+mj-ea"/>
              </a:rPr>
              <a:t>Thank you!</a:t>
            </a:r>
            <a:endParaRPr lang="zh-CN" altLang="en-US" sz="7200" b="1" dirty="0">
              <a:latin typeface="+mj-ea"/>
              <a:ea typeface="+mj-ea"/>
            </a:endParaRPr>
          </a:p>
        </p:txBody>
      </p:sp>
      <p:sp>
        <p:nvSpPr>
          <p:cNvPr id="2" name="Slide Number Placeholder 1">
            <a:extLst>
              <a:ext uri="{FF2B5EF4-FFF2-40B4-BE49-F238E27FC236}">
                <a16:creationId xmlns:a16="http://schemas.microsoft.com/office/drawing/2014/main" id="{E45BE384-C6A4-4F4A-5717-66C65F45D5CD}"/>
              </a:ext>
            </a:extLst>
          </p:cNvPr>
          <p:cNvSpPr>
            <a:spLocks noGrp="1"/>
          </p:cNvSpPr>
          <p:nvPr>
            <p:ph type="sldNum" sz="quarter" idx="12"/>
          </p:nvPr>
        </p:nvSpPr>
        <p:spPr>
          <a:xfrm>
            <a:off x="8647272" y="6407944"/>
            <a:ext cx="605248" cy="365125"/>
          </a:xfrm>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47</a:t>
            </a:fld>
            <a:endParaRPr lang="zh-CN" altLang="en-US"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034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3A34F-FABA-08A9-73F6-957198E9B952}"/>
              </a:ext>
            </a:extLst>
          </p:cNvPr>
          <p:cNvSpPr txBox="1"/>
          <p:nvPr/>
        </p:nvSpPr>
        <p:spPr>
          <a:xfrm>
            <a:off x="395536" y="1268760"/>
            <a:ext cx="7855881"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S2. Number of d</a:t>
            </a:r>
            <a:r>
              <a:rPr lang="en-US" altLang="zh-CN" b="1" dirty="0">
                <a:latin typeface="Arial" panose="020B0604020202020204" pitchFamily="34" charset="0"/>
                <a:cs typeface="Arial" panose="020B0604020202020204" pitchFamily="34" charset="0"/>
              </a:rPr>
              <a:t>etected protein and peptide types of samples</a:t>
            </a:r>
            <a:br>
              <a:rPr lang="en-US" altLang="zh-CN"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163B5FC-FC15-62CE-403A-9FE7DC7D7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772816"/>
            <a:ext cx="7534221" cy="4374003"/>
          </a:xfrm>
          <a:prstGeom prst="rect">
            <a:avLst/>
          </a:prstGeom>
        </p:spPr>
      </p:pic>
      <p:sp>
        <p:nvSpPr>
          <p:cNvPr id="7" name="标题 1">
            <a:extLst>
              <a:ext uri="{FF2B5EF4-FFF2-40B4-BE49-F238E27FC236}">
                <a16:creationId xmlns:a16="http://schemas.microsoft.com/office/drawing/2014/main" id="{87E341B5-1B76-EE3F-5E38-A67A6AE5D6CE}"/>
              </a:ext>
            </a:extLst>
          </p:cNvPr>
          <p:cNvSpPr txBox="1">
            <a:spLocks/>
          </p:cNvSpPr>
          <p:nvPr/>
        </p:nvSpPr>
        <p:spPr>
          <a:xfrm>
            <a:off x="3711175" y="-47311"/>
            <a:ext cx="7543800" cy="10287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a:lstStyle>
          <a:p>
            <a:pPr algn="ctr" fontAlgn="auto">
              <a:spcAft>
                <a:spcPts val="0"/>
              </a:spcAft>
              <a:buFontTx/>
            </a:pPr>
            <a:r>
              <a:rPr lang="en-US" altLang="zh-CN" sz="2700" dirty="0"/>
              <a:t>Quality of output</a:t>
            </a:r>
            <a:endParaRPr lang="zh-cn" altLang="en-US" sz="2700" dirty="0"/>
          </a:p>
        </p:txBody>
      </p:sp>
      <p:sp>
        <p:nvSpPr>
          <p:cNvPr id="3" name="Slide Number Placeholder 2">
            <a:extLst>
              <a:ext uri="{FF2B5EF4-FFF2-40B4-BE49-F238E27FC236}">
                <a16:creationId xmlns:a16="http://schemas.microsoft.com/office/drawing/2014/main" id="{17BDC819-847C-EFA2-6864-A8373BF03247}"/>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5</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4986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32FE6-BBD7-39FC-411F-35934FA3F548}"/>
              </a:ext>
            </a:extLst>
          </p:cNvPr>
          <p:cNvSpPr>
            <a:spLocks noGrp="1"/>
          </p:cNvSpPr>
          <p:nvPr>
            <p:ph type="title"/>
          </p:nvPr>
        </p:nvSpPr>
        <p:spPr>
          <a:xfrm>
            <a:off x="3711175" y="-47311"/>
            <a:ext cx="7543800" cy="1028700"/>
          </a:xfrm>
        </p:spPr>
        <p:txBody>
          <a:bodyPr rtlCol="0">
            <a:normAutofit/>
          </a:bodyPr>
          <a:lstStyle/>
          <a:p>
            <a:pPr algn="ctr" rtl="0"/>
            <a:r>
              <a:rPr lang="en-US" altLang="zh-CN" sz="2700" dirty="0"/>
              <a:t>Quality of output</a:t>
            </a:r>
            <a:endParaRPr lang="zh-cn" altLang="en-US" sz="2700" dirty="0"/>
          </a:p>
        </p:txBody>
      </p:sp>
      <p:sp>
        <p:nvSpPr>
          <p:cNvPr id="4" name="TextBox 3">
            <a:extLst>
              <a:ext uri="{FF2B5EF4-FFF2-40B4-BE49-F238E27FC236}">
                <a16:creationId xmlns:a16="http://schemas.microsoft.com/office/drawing/2014/main" id="{3839D36A-9327-3B2C-4187-B63BF253E96A}"/>
              </a:ext>
            </a:extLst>
          </p:cNvPr>
          <p:cNvSpPr txBox="1"/>
          <p:nvPr/>
        </p:nvSpPr>
        <p:spPr>
          <a:xfrm>
            <a:off x="971600" y="981389"/>
            <a:ext cx="6775761"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S3. Number of NA </a:t>
            </a:r>
            <a:r>
              <a:rPr lang="en-US" altLang="zh-CN" b="1" dirty="0">
                <a:latin typeface="Arial" panose="020B0604020202020204" pitchFamily="34" charset="0"/>
                <a:cs typeface="Arial" panose="020B0604020202020204" pitchFamily="34" charset="0"/>
              </a:rPr>
              <a:t>proteins in samples</a:t>
            </a:r>
            <a:br>
              <a:rPr lang="en-US" altLang="zh-CN"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3BE29FA-4A95-248C-312E-9472C5933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648766"/>
            <a:ext cx="8366003" cy="4133060"/>
          </a:xfrm>
          <a:prstGeom prst="rect">
            <a:avLst/>
          </a:prstGeom>
        </p:spPr>
      </p:pic>
      <p:sp>
        <p:nvSpPr>
          <p:cNvPr id="3" name="Rectangle 2">
            <a:extLst>
              <a:ext uri="{FF2B5EF4-FFF2-40B4-BE49-F238E27FC236}">
                <a16:creationId xmlns:a16="http://schemas.microsoft.com/office/drawing/2014/main" id="{3D1A7D97-AA12-1211-E828-8A3DDFA03EA0}"/>
              </a:ext>
            </a:extLst>
          </p:cNvPr>
          <p:cNvSpPr/>
          <p:nvPr/>
        </p:nvSpPr>
        <p:spPr>
          <a:xfrm>
            <a:off x="251520" y="3212976"/>
            <a:ext cx="741682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5D8BBE-9A5F-652B-5F53-9A2204958301}"/>
              </a:ext>
            </a:extLst>
          </p:cNvPr>
          <p:cNvSpPr/>
          <p:nvPr/>
        </p:nvSpPr>
        <p:spPr>
          <a:xfrm>
            <a:off x="318333" y="4869160"/>
            <a:ext cx="829919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B1A8F6-86A5-A8C6-F8E3-E0768AB91561}"/>
              </a:ext>
            </a:extLst>
          </p:cNvPr>
          <p:cNvSpPr txBox="1"/>
          <p:nvPr/>
        </p:nvSpPr>
        <p:spPr>
          <a:xfrm>
            <a:off x="5076056" y="2867039"/>
            <a:ext cx="5627370" cy="276999"/>
          </a:xfrm>
          <a:prstGeom prst="rect">
            <a:avLst/>
          </a:prstGeom>
          <a:noFill/>
        </p:spPr>
        <p:txBody>
          <a:bodyPr wrap="square">
            <a:spAutoFit/>
          </a:bodyPr>
          <a:lstStyle/>
          <a:p>
            <a:r>
              <a:rPr lang="en-US" altLang="zh-CN" sz="1200" b="1" dirty="0">
                <a:solidFill>
                  <a:srgbClr val="FF0000"/>
                </a:solidFill>
                <a:latin typeface="Arial" panose="020B0604020202020204" pitchFamily="34" charset="0"/>
                <a:cs typeface="Arial" panose="020B0604020202020204" pitchFamily="34" charset="0"/>
              </a:rPr>
              <a:t>Missing data &gt; 50% might be discarded</a:t>
            </a:r>
            <a:endParaRPr lang="en-US" sz="1200" dirty="0">
              <a:solidFill>
                <a:srgbClr val="FF0000"/>
              </a:solidFill>
            </a:endParaRPr>
          </a:p>
        </p:txBody>
      </p:sp>
      <p:sp>
        <p:nvSpPr>
          <p:cNvPr id="7" name="Slide Number Placeholder 6">
            <a:extLst>
              <a:ext uri="{FF2B5EF4-FFF2-40B4-BE49-F238E27FC236}">
                <a16:creationId xmlns:a16="http://schemas.microsoft.com/office/drawing/2014/main" id="{07E866F5-3A64-62A0-612C-9D77B5EB7282}"/>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6</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66355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E87D4A9-3E08-95B0-6172-424ECA3B0E45}"/>
              </a:ext>
            </a:extLst>
          </p:cNvPr>
          <p:cNvSpPr txBox="1"/>
          <p:nvPr/>
        </p:nvSpPr>
        <p:spPr>
          <a:xfrm>
            <a:off x="930304" y="2631543"/>
            <a:ext cx="7056784" cy="323165"/>
          </a:xfrm>
          <a:prstGeom prst="rect">
            <a:avLst/>
          </a:prstGeom>
          <a:noFill/>
        </p:spPr>
        <p:txBody>
          <a:bodyPr wrap="square">
            <a:spAutoFit/>
          </a:bodyPr>
          <a:lstStyle/>
          <a:p>
            <a:r>
              <a:rPr lang="en-US" sz="1500" b="1" dirty="0">
                <a:latin typeface="Arial" panose="020B0604020202020204" pitchFamily="34" charset="0"/>
                <a:cs typeface="Arial" panose="020B0604020202020204" pitchFamily="34" charset="0"/>
              </a:rPr>
              <a:t>Fig1. Number of detected protein types in </a:t>
            </a:r>
            <a:r>
              <a:rPr lang="en-US" altLang="zh-CN" sz="1500" b="1" dirty="0">
                <a:latin typeface="Arial" panose="020B0604020202020204" pitchFamily="34" charset="0"/>
                <a:cs typeface="Arial" panose="020B0604020202020204" pitchFamily="34" charset="0"/>
              </a:rPr>
              <a:t>different </a:t>
            </a:r>
            <a:r>
              <a:rPr lang="en-US" sz="1500" b="1" dirty="0">
                <a:latin typeface="Arial" panose="020B0604020202020204" pitchFamily="34" charset="0"/>
                <a:cs typeface="Arial" panose="020B0604020202020204" pitchFamily="34" charset="0"/>
              </a:rPr>
              <a:t>categories per sample.</a:t>
            </a:r>
            <a:endParaRPr lang="en-US" sz="1500" dirty="0">
              <a:latin typeface="Arial" panose="020B0604020202020204" pitchFamily="34" charset="0"/>
              <a:cs typeface="Arial" panose="020B0604020202020204" pitchFamily="34" charset="0"/>
            </a:endParaRPr>
          </a:p>
        </p:txBody>
      </p:sp>
      <p:graphicFrame>
        <p:nvGraphicFramePr>
          <p:cNvPr id="14" name="表格 13">
            <a:extLst>
              <a:ext uri="{FF2B5EF4-FFF2-40B4-BE49-F238E27FC236}">
                <a16:creationId xmlns:a16="http://schemas.microsoft.com/office/drawing/2014/main" id="{48A96E26-6713-5138-4804-2DA5E2148778}"/>
              </a:ext>
            </a:extLst>
          </p:cNvPr>
          <p:cNvGraphicFramePr>
            <a:graphicFrameLocks noGrp="1"/>
          </p:cNvGraphicFramePr>
          <p:nvPr>
            <p:extLst>
              <p:ext uri="{D42A27DB-BD31-4B8C-83A1-F6EECF244321}">
                <p14:modId xmlns:p14="http://schemas.microsoft.com/office/powerpoint/2010/main" val="3882321244"/>
              </p:ext>
            </p:extLst>
          </p:nvPr>
        </p:nvGraphicFramePr>
        <p:xfrm>
          <a:off x="281495" y="404664"/>
          <a:ext cx="8136906" cy="1750803"/>
        </p:xfrm>
        <a:graphic>
          <a:graphicData uri="http://schemas.openxmlformats.org/drawingml/2006/table">
            <a:tbl>
              <a:tblPr/>
              <a:tblGrid>
                <a:gridCol w="1696386">
                  <a:extLst>
                    <a:ext uri="{9D8B030D-6E8A-4147-A177-3AD203B41FA5}">
                      <a16:colId xmlns:a16="http://schemas.microsoft.com/office/drawing/2014/main" val="174153253"/>
                    </a:ext>
                  </a:extLst>
                </a:gridCol>
                <a:gridCol w="805065">
                  <a:extLst>
                    <a:ext uri="{9D8B030D-6E8A-4147-A177-3AD203B41FA5}">
                      <a16:colId xmlns:a16="http://schemas.microsoft.com/office/drawing/2014/main" val="2775961579"/>
                    </a:ext>
                  </a:extLst>
                </a:gridCol>
                <a:gridCol w="805065">
                  <a:extLst>
                    <a:ext uri="{9D8B030D-6E8A-4147-A177-3AD203B41FA5}">
                      <a16:colId xmlns:a16="http://schemas.microsoft.com/office/drawing/2014/main" val="2597954792"/>
                    </a:ext>
                  </a:extLst>
                </a:gridCol>
                <a:gridCol w="805065">
                  <a:extLst>
                    <a:ext uri="{9D8B030D-6E8A-4147-A177-3AD203B41FA5}">
                      <a16:colId xmlns:a16="http://schemas.microsoft.com/office/drawing/2014/main" val="1690507140"/>
                    </a:ext>
                  </a:extLst>
                </a:gridCol>
                <a:gridCol w="805065">
                  <a:extLst>
                    <a:ext uri="{9D8B030D-6E8A-4147-A177-3AD203B41FA5}">
                      <a16:colId xmlns:a16="http://schemas.microsoft.com/office/drawing/2014/main" val="1133228653"/>
                    </a:ext>
                  </a:extLst>
                </a:gridCol>
                <a:gridCol w="805065">
                  <a:extLst>
                    <a:ext uri="{9D8B030D-6E8A-4147-A177-3AD203B41FA5}">
                      <a16:colId xmlns:a16="http://schemas.microsoft.com/office/drawing/2014/main" val="263817993"/>
                    </a:ext>
                  </a:extLst>
                </a:gridCol>
                <a:gridCol w="805065">
                  <a:extLst>
                    <a:ext uri="{9D8B030D-6E8A-4147-A177-3AD203B41FA5}">
                      <a16:colId xmlns:a16="http://schemas.microsoft.com/office/drawing/2014/main" val="1359247895"/>
                    </a:ext>
                  </a:extLst>
                </a:gridCol>
                <a:gridCol w="805065">
                  <a:extLst>
                    <a:ext uri="{9D8B030D-6E8A-4147-A177-3AD203B41FA5}">
                      <a16:colId xmlns:a16="http://schemas.microsoft.com/office/drawing/2014/main" val="1380230481"/>
                    </a:ext>
                  </a:extLst>
                </a:gridCol>
                <a:gridCol w="805065">
                  <a:extLst>
                    <a:ext uri="{9D8B030D-6E8A-4147-A177-3AD203B41FA5}">
                      <a16:colId xmlns:a16="http://schemas.microsoft.com/office/drawing/2014/main" val="1086093745"/>
                    </a:ext>
                  </a:extLst>
                </a:gridCol>
              </a:tblGrid>
              <a:tr h="203943">
                <a:tc>
                  <a:txBody>
                    <a:bodyPr/>
                    <a:lstStyle/>
                    <a:p>
                      <a:pPr algn="ctr" fontAlgn="ctr"/>
                      <a:endPar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Control1</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Control2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Control3</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a:solidFill>
                            <a:srgbClr val="000000"/>
                          </a:solidFill>
                          <a:effectLst/>
                          <a:latin typeface="Arial" panose="020B0604020202020204" pitchFamily="34" charset="0"/>
                          <a:ea typeface="等线" panose="02010600030101010101" pitchFamily="2" charset="-122"/>
                          <a:cs typeface="Arial" panose="020B0604020202020204" pitchFamily="34" charset="0"/>
                        </a:rPr>
                        <a:t>Control4</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OI</a:t>
                      </a:r>
                      <a:r>
                        <a:rPr lang="en-US"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_IFITM5</a:t>
                      </a:r>
                      <a:endPar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endParaRP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OI_WNT1</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OI_WNT2</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OI_WNT3</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603558"/>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ECM Glycoproteins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56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69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0713897"/>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Collagens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51813652"/>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Proteoglycans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18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84626306"/>
                  </a:ext>
                </a:extLst>
              </a:tr>
              <a:tr h="192340">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ECM-affiliated Proteins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40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27528227"/>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ECM Regulators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56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68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82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83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65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69487222"/>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Secreted Factors</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8606912"/>
                  </a:ext>
                </a:extLst>
              </a:tr>
              <a:tr h="203943">
                <a:tc>
                  <a:txBody>
                    <a:bodyPr/>
                    <a:lstStyle/>
                    <a:p>
                      <a:pPr algn="ctr" fontAlgn="ctr"/>
                      <a:r>
                        <a:rPr lang="fr-FR" sz="1200" b="1" i="0" u="none" strike="noStrike" dirty="0">
                          <a:solidFill>
                            <a:srgbClr val="000000"/>
                          </a:solidFill>
                          <a:effectLst/>
                          <a:latin typeface="Arial" panose="020B0604020202020204" pitchFamily="34" charset="0"/>
                          <a:ea typeface="等线" panose="02010600030101010101" pitchFamily="2" charset="-122"/>
                          <a:cs typeface="Arial" panose="020B0604020202020204" pitchFamily="34" charset="0"/>
                        </a:rPr>
                        <a:t>non-matrisome</a:t>
                      </a:r>
                    </a:p>
                  </a:txBody>
                  <a:tcPr marL="5715" marR="5715" marT="5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1066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2375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a:solidFill>
                            <a:srgbClr val="000000"/>
                          </a:solidFill>
                          <a:effectLst/>
                          <a:latin typeface="Arial" panose="020B0604020202020204" pitchFamily="34" charset="0"/>
                          <a:ea typeface="等线" panose="02010600030101010101" pitchFamily="2" charset="-122"/>
                          <a:cs typeface="Arial" panose="020B0604020202020204" pitchFamily="34" charset="0"/>
                        </a:rPr>
                        <a:t>3513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3502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1680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3446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3268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400" b="0" i="0" u="none" strike="noStrike" kern="1200" dirty="0">
                          <a:solidFill>
                            <a:srgbClr val="000000"/>
                          </a:solidFill>
                          <a:effectLst/>
                          <a:latin typeface="Arial" panose="020B0604020202020204" pitchFamily="34" charset="0"/>
                          <a:ea typeface="等线" panose="02010600030101010101" pitchFamily="2" charset="-122"/>
                          <a:cs typeface="Arial" panose="020B0604020202020204" pitchFamily="34" charset="0"/>
                        </a:rPr>
                        <a:t>2136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366599"/>
                  </a:ext>
                </a:extLst>
              </a:tr>
            </a:tbl>
          </a:graphicData>
        </a:graphic>
      </p:graphicFrame>
      <p:pic>
        <p:nvPicPr>
          <p:cNvPr id="4" name="Picture 3">
            <a:extLst>
              <a:ext uri="{FF2B5EF4-FFF2-40B4-BE49-F238E27FC236}">
                <a16:creationId xmlns:a16="http://schemas.microsoft.com/office/drawing/2014/main" id="{150AD527-FA80-303D-9762-A0A1D3275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516" y="2969568"/>
            <a:ext cx="3888432" cy="3888432"/>
          </a:xfrm>
          <a:prstGeom prst="rect">
            <a:avLst/>
          </a:prstGeom>
        </p:spPr>
      </p:pic>
      <p:pic>
        <p:nvPicPr>
          <p:cNvPr id="7" name="Picture 6">
            <a:extLst>
              <a:ext uri="{FF2B5EF4-FFF2-40B4-BE49-F238E27FC236}">
                <a16:creationId xmlns:a16="http://schemas.microsoft.com/office/drawing/2014/main" id="{E31717E8-E9A2-28C7-05B3-D3335C973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2026" y="3252744"/>
            <a:ext cx="3605256" cy="3605256"/>
          </a:xfrm>
          <a:prstGeom prst="rect">
            <a:avLst/>
          </a:prstGeom>
        </p:spPr>
      </p:pic>
      <p:sp>
        <p:nvSpPr>
          <p:cNvPr id="8" name="TextBox 7">
            <a:extLst>
              <a:ext uri="{FF2B5EF4-FFF2-40B4-BE49-F238E27FC236}">
                <a16:creationId xmlns:a16="http://schemas.microsoft.com/office/drawing/2014/main" id="{94D3F921-F6B7-FE58-6A1F-0B613BA300D1}"/>
              </a:ext>
            </a:extLst>
          </p:cNvPr>
          <p:cNvSpPr txBox="1"/>
          <p:nvPr/>
        </p:nvSpPr>
        <p:spPr>
          <a:xfrm>
            <a:off x="826029" y="66639"/>
            <a:ext cx="7491942" cy="323165"/>
          </a:xfrm>
          <a:prstGeom prst="rect">
            <a:avLst/>
          </a:prstGeom>
          <a:noFill/>
        </p:spPr>
        <p:txBody>
          <a:bodyPr wrap="square">
            <a:spAutoFit/>
          </a:bodyPr>
          <a:lstStyle/>
          <a:p>
            <a:r>
              <a:rPr lang="en-US" sz="1500" b="1" dirty="0">
                <a:latin typeface="Arial" panose="020B0604020202020204" pitchFamily="34" charset="0"/>
                <a:cs typeface="Arial" panose="020B0604020202020204" pitchFamily="34" charset="0"/>
              </a:rPr>
              <a:t>Table 1. Number of detected protein types in </a:t>
            </a:r>
            <a:r>
              <a:rPr lang="en-US" altLang="zh-CN" sz="1500" b="1" dirty="0">
                <a:latin typeface="Arial" panose="020B0604020202020204" pitchFamily="34" charset="0"/>
                <a:cs typeface="Arial" panose="020B0604020202020204" pitchFamily="34" charset="0"/>
              </a:rPr>
              <a:t>different </a:t>
            </a:r>
            <a:r>
              <a:rPr lang="en-US" sz="1500" b="1" dirty="0">
                <a:latin typeface="Arial" panose="020B0604020202020204" pitchFamily="34" charset="0"/>
                <a:cs typeface="Arial" panose="020B0604020202020204" pitchFamily="34" charset="0"/>
              </a:rPr>
              <a:t>categories per sample.</a:t>
            </a:r>
            <a:endParaRPr lang="en-US" sz="15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8B075E5-DD1A-93C6-BC7D-12FCB4AFF46B}"/>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7</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011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5C81467-E21C-2DC5-0893-431A5FA4FF87}"/>
              </a:ext>
            </a:extLst>
          </p:cNvPr>
          <p:cNvSpPr txBox="1"/>
          <p:nvPr/>
        </p:nvSpPr>
        <p:spPr>
          <a:xfrm>
            <a:off x="1403648" y="1087525"/>
            <a:ext cx="3874520" cy="338554"/>
          </a:xfrm>
          <a:prstGeom prst="rect">
            <a:avLst/>
          </a:prstGeom>
          <a:noFill/>
        </p:spPr>
        <p:txBody>
          <a:bodyPr wrap="square">
            <a:spAutoFit/>
          </a:bodyPr>
          <a:lstStyle/>
          <a:p>
            <a:r>
              <a:rPr lang="en-US" altLang="zh-CN" sz="1600" b="1" dirty="0">
                <a:latin typeface="Arial" panose="020B0604020202020204" pitchFamily="34" charset="0"/>
                <a:cs typeface="Arial" panose="020B0604020202020204" pitchFamily="34" charset="0"/>
              </a:rPr>
              <a:t>Control group</a:t>
            </a:r>
            <a:endParaRPr lang="zh-CN" altLang="en-US" sz="16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4A2DCB8-40A0-47BF-9999-217DC33B41D1}"/>
              </a:ext>
            </a:extLst>
          </p:cNvPr>
          <p:cNvSpPr txBox="1"/>
          <p:nvPr/>
        </p:nvSpPr>
        <p:spPr>
          <a:xfrm>
            <a:off x="467544" y="198747"/>
            <a:ext cx="7820789" cy="923330"/>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Fig2. Venn diagram of d</a:t>
            </a:r>
            <a:r>
              <a:rPr lang="en-US" altLang="zh-CN" b="1" dirty="0">
                <a:latin typeface="Arial" panose="020B0604020202020204" pitchFamily="34" charset="0"/>
                <a:cs typeface="Arial" panose="020B0604020202020204" pitchFamily="34" charset="0"/>
              </a:rPr>
              <a:t>etected proteins among sample groups (control group, OI group) in each protein category</a:t>
            </a:r>
            <a:br>
              <a:rPr lang="en-US" altLang="zh-CN"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文本框 6">
            <a:extLst>
              <a:ext uri="{FF2B5EF4-FFF2-40B4-BE49-F238E27FC236}">
                <a16:creationId xmlns:a16="http://schemas.microsoft.com/office/drawing/2014/main" id="{F2A56EBC-BD5F-CC45-0F59-B5DACB29CDD1}"/>
              </a:ext>
            </a:extLst>
          </p:cNvPr>
          <p:cNvSpPr txBox="1"/>
          <p:nvPr/>
        </p:nvSpPr>
        <p:spPr>
          <a:xfrm>
            <a:off x="5508104" y="1087525"/>
            <a:ext cx="3384376" cy="584775"/>
          </a:xfrm>
          <a:prstGeom prst="rect">
            <a:avLst/>
          </a:prstGeom>
          <a:noFill/>
        </p:spPr>
        <p:txBody>
          <a:bodyPr wrap="square">
            <a:spAutoFit/>
          </a:bodyPr>
          <a:lstStyle/>
          <a:p>
            <a:r>
              <a:rPr lang="en-US" altLang="zh-CN" sz="1600" b="1" dirty="0">
                <a:latin typeface="Arial" panose="020B0604020202020204" pitchFamily="34" charset="0"/>
                <a:cs typeface="Arial" panose="020B0604020202020204" pitchFamily="34" charset="0"/>
              </a:rPr>
              <a:t>OI group (including WNT1 and IFITM5 variant OI patients)</a:t>
            </a:r>
            <a:endParaRPr lang="zh-CN" altLang="en-US" sz="1600" b="1"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FFB50E11-23BF-8F52-23FD-DAE9A13239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20" y="1793106"/>
            <a:ext cx="4129724" cy="4102192"/>
          </a:xfrm>
          <a:prstGeom prst="rect">
            <a:avLst/>
          </a:prstGeom>
        </p:spPr>
      </p:pic>
      <p:pic>
        <p:nvPicPr>
          <p:cNvPr id="17" name="Picture 16">
            <a:extLst>
              <a:ext uri="{FF2B5EF4-FFF2-40B4-BE49-F238E27FC236}">
                <a16:creationId xmlns:a16="http://schemas.microsoft.com/office/drawing/2014/main" id="{173744FA-AB6D-59D0-F21E-717AFD06E1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6642" y="1808809"/>
            <a:ext cx="4245738" cy="4102192"/>
          </a:xfrm>
          <a:prstGeom prst="rect">
            <a:avLst/>
          </a:prstGeom>
        </p:spPr>
      </p:pic>
      <p:sp>
        <p:nvSpPr>
          <p:cNvPr id="4" name="Slide Number Placeholder 3">
            <a:extLst>
              <a:ext uri="{FF2B5EF4-FFF2-40B4-BE49-F238E27FC236}">
                <a16:creationId xmlns:a16="http://schemas.microsoft.com/office/drawing/2014/main" id="{5C831C08-6FE8-8436-4CEB-4B347E49721A}"/>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8</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518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499BAE-8A35-CD7E-FD98-B9347C4B23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3648" y="764704"/>
            <a:ext cx="5400600" cy="5463827"/>
          </a:xfrm>
        </p:spPr>
      </p:pic>
      <p:sp>
        <p:nvSpPr>
          <p:cNvPr id="6" name="文本框 10">
            <a:extLst>
              <a:ext uri="{FF2B5EF4-FFF2-40B4-BE49-F238E27FC236}">
                <a16:creationId xmlns:a16="http://schemas.microsoft.com/office/drawing/2014/main" id="{F1BD6E95-27C6-E603-21AA-66FF3B3D1F9D}"/>
              </a:ext>
            </a:extLst>
          </p:cNvPr>
          <p:cNvSpPr txBox="1"/>
          <p:nvPr/>
        </p:nvSpPr>
        <p:spPr>
          <a:xfrm>
            <a:off x="3015319" y="1731144"/>
            <a:ext cx="692846" cy="276999"/>
          </a:xfrm>
          <a:prstGeom prst="rect">
            <a:avLst/>
          </a:prstGeom>
          <a:noFill/>
        </p:spPr>
        <p:txBody>
          <a:bodyPr wrap="square">
            <a:spAutoFit/>
          </a:bodyPr>
          <a:lstStyle/>
          <a:p>
            <a:r>
              <a:rPr lang="fr-FR" altLang="zh-CN" sz="1200" dirty="0">
                <a:solidFill>
                  <a:srgbClr val="4EC29B"/>
                </a:solidFill>
                <a:latin typeface="Arial" panose="020B0604020202020204" pitchFamily="34" charset="0"/>
                <a:cs typeface="Arial" panose="020B0604020202020204" pitchFamily="34" charset="0"/>
              </a:rPr>
              <a:t>MFAP5</a:t>
            </a:r>
            <a:endParaRPr lang="zh-CN" altLang="en-US" sz="1200" dirty="0">
              <a:solidFill>
                <a:srgbClr val="4EC29B"/>
              </a:solidFill>
              <a:latin typeface="Arial" panose="020B0604020202020204" pitchFamily="34" charset="0"/>
              <a:cs typeface="Arial" panose="020B0604020202020204" pitchFamily="34" charset="0"/>
            </a:endParaRPr>
          </a:p>
        </p:txBody>
      </p:sp>
      <p:sp>
        <p:nvSpPr>
          <p:cNvPr id="7" name="文本框 12">
            <a:extLst>
              <a:ext uri="{FF2B5EF4-FFF2-40B4-BE49-F238E27FC236}">
                <a16:creationId xmlns:a16="http://schemas.microsoft.com/office/drawing/2014/main" id="{EE4EA75E-89A9-5C45-5738-1DA4788ABEE8}"/>
              </a:ext>
            </a:extLst>
          </p:cNvPr>
          <p:cNvSpPr txBox="1"/>
          <p:nvPr/>
        </p:nvSpPr>
        <p:spPr>
          <a:xfrm>
            <a:off x="983006" y="1431062"/>
            <a:ext cx="812934" cy="600164"/>
          </a:xfrm>
          <a:prstGeom prst="rect">
            <a:avLst/>
          </a:prstGeom>
          <a:noFill/>
        </p:spPr>
        <p:txBody>
          <a:bodyPr wrap="square">
            <a:spAutoFit/>
          </a:bodyPr>
          <a:lstStyle/>
          <a:p>
            <a:r>
              <a:rPr lang="fr-FR" altLang="zh-CN" sz="1100" dirty="0">
                <a:solidFill>
                  <a:schemeClr val="accent4">
                    <a:lumMod val="75000"/>
                  </a:schemeClr>
                </a:solidFill>
                <a:latin typeface="Arial" panose="020B0604020202020204" pitchFamily="34" charset="0"/>
                <a:cs typeface="Arial" panose="020B0604020202020204" pitchFamily="34" charset="0"/>
              </a:rPr>
              <a:t>ELN,      FBLN7,      GLDN</a:t>
            </a:r>
            <a:endParaRPr lang="zh-CN" altLang="en-US" sz="1100" dirty="0">
              <a:solidFill>
                <a:schemeClr val="accent4">
                  <a:lumMod val="75000"/>
                </a:schemeClr>
              </a:solidFill>
              <a:latin typeface="Arial" panose="020B0604020202020204" pitchFamily="34" charset="0"/>
              <a:cs typeface="Arial" panose="020B0604020202020204" pitchFamily="34" charset="0"/>
            </a:endParaRPr>
          </a:p>
        </p:txBody>
      </p:sp>
      <p:sp>
        <p:nvSpPr>
          <p:cNvPr id="8" name="文本框 14">
            <a:extLst>
              <a:ext uri="{FF2B5EF4-FFF2-40B4-BE49-F238E27FC236}">
                <a16:creationId xmlns:a16="http://schemas.microsoft.com/office/drawing/2014/main" id="{382D4217-28F3-62A5-DC3B-DADEA1CA1206}"/>
              </a:ext>
            </a:extLst>
          </p:cNvPr>
          <p:cNvSpPr txBox="1"/>
          <p:nvPr/>
        </p:nvSpPr>
        <p:spPr>
          <a:xfrm>
            <a:off x="6519018" y="1193751"/>
            <a:ext cx="850324" cy="646331"/>
          </a:xfrm>
          <a:prstGeom prst="rect">
            <a:avLst/>
          </a:prstGeom>
          <a:noFill/>
        </p:spPr>
        <p:txBody>
          <a:bodyPr wrap="square">
            <a:spAutoFit/>
          </a:bodyPr>
          <a:lstStyle/>
          <a:p>
            <a:r>
              <a:rPr lang="fr-FR" altLang="zh-CN" sz="1200" dirty="0">
                <a:solidFill>
                  <a:srgbClr val="4EC29B"/>
                </a:solidFill>
              </a:rPr>
              <a:t>COL9A1,      COL9A3,      COL9A2</a:t>
            </a:r>
            <a:endParaRPr lang="zh-CN" altLang="en-US" sz="1200" dirty="0">
              <a:solidFill>
                <a:srgbClr val="4EC29B"/>
              </a:solidFill>
            </a:endParaRPr>
          </a:p>
        </p:txBody>
      </p:sp>
      <p:sp>
        <p:nvSpPr>
          <p:cNvPr id="9" name="文本框 16">
            <a:extLst>
              <a:ext uri="{FF2B5EF4-FFF2-40B4-BE49-F238E27FC236}">
                <a16:creationId xmlns:a16="http://schemas.microsoft.com/office/drawing/2014/main" id="{54BE40A2-176D-AD3C-FDD2-B055CD5655D4}"/>
              </a:ext>
            </a:extLst>
          </p:cNvPr>
          <p:cNvSpPr txBox="1"/>
          <p:nvPr/>
        </p:nvSpPr>
        <p:spPr>
          <a:xfrm>
            <a:off x="2994731" y="3034953"/>
            <a:ext cx="675780" cy="461665"/>
          </a:xfrm>
          <a:prstGeom prst="rect">
            <a:avLst/>
          </a:prstGeom>
          <a:noFill/>
        </p:spPr>
        <p:txBody>
          <a:bodyPr wrap="square">
            <a:spAutoFit/>
          </a:bodyPr>
          <a:lstStyle/>
          <a:p>
            <a:r>
              <a:rPr lang="fr-FR" altLang="zh-CN" sz="1200" dirty="0">
                <a:solidFill>
                  <a:srgbClr val="4EC29B"/>
                </a:solidFill>
              </a:rPr>
              <a:t>PRG2,      PRG3</a:t>
            </a:r>
            <a:endParaRPr lang="zh-CN" altLang="en-US" sz="1200" dirty="0">
              <a:solidFill>
                <a:srgbClr val="4EC29B"/>
              </a:solidFill>
            </a:endParaRPr>
          </a:p>
        </p:txBody>
      </p:sp>
      <p:sp>
        <p:nvSpPr>
          <p:cNvPr id="12" name="文本框 18">
            <a:extLst>
              <a:ext uri="{FF2B5EF4-FFF2-40B4-BE49-F238E27FC236}">
                <a16:creationId xmlns:a16="http://schemas.microsoft.com/office/drawing/2014/main" id="{8C16B48E-8186-6472-3D6F-29DD2016A796}"/>
              </a:ext>
            </a:extLst>
          </p:cNvPr>
          <p:cNvSpPr txBox="1"/>
          <p:nvPr/>
        </p:nvSpPr>
        <p:spPr>
          <a:xfrm>
            <a:off x="5772062" y="3091841"/>
            <a:ext cx="1493912" cy="276999"/>
          </a:xfrm>
          <a:prstGeom prst="rect">
            <a:avLst/>
          </a:prstGeom>
          <a:noFill/>
        </p:spPr>
        <p:txBody>
          <a:bodyPr wrap="square">
            <a:spAutoFit/>
          </a:bodyPr>
          <a:lstStyle/>
          <a:p>
            <a:r>
              <a:rPr lang="fr-FR" altLang="zh-CN" sz="1200" dirty="0">
                <a:solidFill>
                  <a:srgbClr val="4EC29B"/>
                </a:solidFill>
              </a:rPr>
              <a:t>CLEC3A</a:t>
            </a:r>
            <a:endParaRPr lang="zh-CN" altLang="en-US" sz="1200" dirty="0">
              <a:solidFill>
                <a:srgbClr val="4EC29B"/>
              </a:solidFill>
            </a:endParaRPr>
          </a:p>
        </p:txBody>
      </p:sp>
      <p:sp>
        <p:nvSpPr>
          <p:cNvPr id="15" name="文本框 22">
            <a:extLst>
              <a:ext uri="{FF2B5EF4-FFF2-40B4-BE49-F238E27FC236}">
                <a16:creationId xmlns:a16="http://schemas.microsoft.com/office/drawing/2014/main" id="{4BF6016B-F2D3-85AD-826A-CEFEF8516674}"/>
              </a:ext>
            </a:extLst>
          </p:cNvPr>
          <p:cNvSpPr txBox="1"/>
          <p:nvPr/>
        </p:nvSpPr>
        <p:spPr>
          <a:xfrm>
            <a:off x="2915816" y="4463057"/>
            <a:ext cx="1078926" cy="461665"/>
          </a:xfrm>
          <a:prstGeom prst="rect">
            <a:avLst/>
          </a:prstGeom>
          <a:noFill/>
        </p:spPr>
        <p:txBody>
          <a:bodyPr wrap="square">
            <a:spAutoFit/>
          </a:bodyPr>
          <a:lstStyle/>
          <a:p>
            <a:pPr algn="ctr"/>
            <a:r>
              <a:rPr lang="fr-FR" altLang="zh-CN" sz="1200" dirty="0">
                <a:solidFill>
                  <a:srgbClr val="4EC29B"/>
                </a:solidFill>
              </a:rPr>
              <a:t>MMP8,      SERPINB10</a:t>
            </a:r>
            <a:endParaRPr lang="zh-CN" altLang="en-US" sz="1200" dirty="0">
              <a:solidFill>
                <a:srgbClr val="4EC29B"/>
              </a:solidFill>
            </a:endParaRPr>
          </a:p>
        </p:txBody>
      </p:sp>
      <p:sp>
        <p:nvSpPr>
          <p:cNvPr id="16" name="文本框 24">
            <a:extLst>
              <a:ext uri="{FF2B5EF4-FFF2-40B4-BE49-F238E27FC236}">
                <a16:creationId xmlns:a16="http://schemas.microsoft.com/office/drawing/2014/main" id="{7AC51262-0D21-D563-7CF9-34654361AAF4}"/>
              </a:ext>
            </a:extLst>
          </p:cNvPr>
          <p:cNvSpPr txBox="1"/>
          <p:nvPr/>
        </p:nvSpPr>
        <p:spPr>
          <a:xfrm>
            <a:off x="1547041" y="4490902"/>
            <a:ext cx="707277" cy="461665"/>
          </a:xfrm>
          <a:prstGeom prst="rect">
            <a:avLst/>
          </a:prstGeom>
          <a:noFill/>
        </p:spPr>
        <p:txBody>
          <a:bodyPr wrap="square">
            <a:spAutoFit/>
          </a:bodyPr>
          <a:lstStyle/>
          <a:p>
            <a:r>
              <a:rPr lang="fr-FR" altLang="zh-CN" sz="1200" dirty="0">
                <a:solidFill>
                  <a:schemeClr val="accent4">
                    <a:lumMod val="75000"/>
                  </a:schemeClr>
                </a:solidFill>
              </a:rPr>
              <a:t>CTSO,      </a:t>
            </a:r>
            <a:r>
              <a:rPr lang="fr-FR" altLang="zh-CN" sz="1200" dirty="0">
                <a:solidFill>
                  <a:srgbClr val="460157"/>
                </a:solidFill>
              </a:rPr>
              <a:t>LOXL2</a:t>
            </a:r>
            <a:endParaRPr lang="zh-CN" altLang="en-US" sz="1200" dirty="0">
              <a:solidFill>
                <a:srgbClr val="460157"/>
              </a:solidFill>
            </a:endParaRPr>
          </a:p>
        </p:txBody>
      </p:sp>
      <p:sp>
        <p:nvSpPr>
          <p:cNvPr id="17" name="文本框 26">
            <a:extLst>
              <a:ext uri="{FF2B5EF4-FFF2-40B4-BE49-F238E27FC236}">
                <a16:creationId xmlns:a16="http://schemas.microsoft.com/office/drawing/2014/main" id="{45A9D6BF-FB74-EB29-3AAF-23BB99674350}"/>
              </a:ext>
            </a:extLst>
          </p:cNvPr>
          <p:cNvSpPr txBox="1"/>
          <p:nvPr/>
        </p:nvSpPr>
        <p:spPr>
          <a:xfrm>
            <a:off x="5789525" y="4380542"/>
            <a:ext cx="1294586" cy="461665"/>
          </a:xfrm>
          <a:prstGeom prst="rect">
            <a:avLst/>
          </a:prstGeom>
          <a:noFill/>
        </p:spPr>
        <p:txBody>
          <a:bodyPr wrap="square">
            <a:spAutoFit/>
          </a:bodyPr>
          <a:lstStyle/>
          <a:p>
            <a:r>
              <a:rPr lang="fr-FR" altLang="zh-CN" sz="1200" dirty="0">
                <a:solidFill>
                  <a:srgbClr val="4EC29B"/>
                </a:solidFill>
              </a:rPr>
              <a:t>S100B,     </a:t>
            </a:r>
          </a:p>
          <a:p>
            <a:r>
              <a:rPr lang="fr-FR" altLang="zh-CN" sz="1200" dirty="0">
                <a:solidFill>
                  <a:srgbClr val="4EC29B"/>
                </a:solidFill>
              </a:rPr>
              <a:t>HGFAC</a:t>
            </a:r>
            <a:endParaRPr lang="zh-CN" altLang="en-US" sz="1200" dirty="0">
              <a:solidFill>
                <a:srgbClr val="4EC29B"/>
              </a:solidFill>
            </a:endParaRPr>
          </a:p>
        </p:txBody>
      </p:sp>
      <p:sp>
        <p:nvSpPr>
          <p:cNvPr id="18" name="文本框 20">
            <a:extLst>
              <a:ext uri="{FF2B5EF4-FFF2-40B4-BE49-F238E27FC236}">
                <a16:creationId xmlns:a16="http://schemas.microsoft.com/office/drawing/2014/main" id="{5728A6BF-1528-CCC4-E1A4-90230CB9984C}"/>
              </a:ext>
            </a:extLst>
          </p:cNvPr>
          <p:cNvSpPr txBox="1"/>
          <p:nvPr/>
        </p:nvSpPr>
        <p:spPr>
          <a:xfrm>
            <a:off x="4404985" y="3091842"/>
            <a:ext cx="933116" cy="276999"/>
          </a:xfrm>
          <a:prstGeom prst="rect">
            <a:avLst/>
          </a:prstGeom>
          <a:noFill/>
        </p:spPr>
        <p:txBody>
          <a:bodyPr wrap="square">
            <a:spAutoFit/>
          </a:bodyPr>
          <a:lstStyle/>
          <a:p>
            <a:r>
              <a:rPr lang="fr-FR" altLang="zh-CN" sz="1200" dirty="0">
                <a:solidFill>
                  <a:schemeClr val="accent4">
                    <a:lumMod val="75000"/>
                  </a:schemeClr>
                </a:solidFill>
              </a:rPr>
              <a:t>GPC4</a:t>
            </a:r>
            <a:endParaRPr lang="zh-CN" altLang="en-US" sz="1200" dirty="0">
              <a:solidFill>
                <a:schemeClr val="accent4">
                  <a:lumMod val="75000"/>
                </a:schemeClr>
              </a:solidFill>
            </a:endParaRPr>
          </a:p>
        </p:txBody>
      </p:sp>
      <p:sp>
        <p:nvSpPr>
          <p:cNvPr id="20" name="标题 2">
            <a:extLst>
              <a:ext uri="{FF2B5EF4-FFF2-40B4-BE49-F238E27FC236}">
                <a16:creationId xmlns:a16="http://schemas.microsoft.com/office/drawing/2014/main" id="{2DF3D15B-648D-CDD9-1338-3AB3FF7B9F47}"/>
              </a:ext>
            </a:extLst>
          </p:cNvPr>
          <p:cNvSpPr>
            <a:spLocks noGrp="1"/>
          </p:cNvSpPr>
          <p:nvPr>
            <p:ph type="title"/>
          </p:nvPr>
        </p:nvSpPr>
        <p:spPr>
          <a:xfrm>
            <a:off x="373880" y="62399"/>
            <a:ext cx="8995326" cy="928695"/>
          </a:xfrm>
        </p:spPr>
        <p:txBody>
          <a:bodyPr>
            <a:normAutofit/>
          </a:bodyPr>
          <a:lstStyle/>
          <a:p>
            <a:r>
              <a:rPr lang="en-US" altLang="zh-CN" sz="1800" dirty="0">
                <a:latin typeface="Arial" panose="020B0604020202020204" pitchFamily="34" charset="0"/>
                <a:cs typeface="Arial" panose="020B0604020202020204" pitchFamily="34" charset="0"/>
              </a:rPr>
              <a:t>Fig3. Venn diagram of detected proteins in the WNT1-OI cohort and Control group</a:t>
            </a:r>
            <a:endParaRPr lang="zh-CN" altLang="en-US"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8B34EF0-0FFF-54CF-0496-D77E9F98DEC1}"/>
              </a:ext>
            </a:extLst>
          </p:cNvPr>
          <p:cNvSpPr>
            <a:spLocks noGrp="1"/>
          </p:cNvSpPr>
          <p:nvPr>
            <p:ph type="sldNum" sz="quarter" idx="12"/>
          </p:nvPr>
        </p:nvSpPr>
        <p:spPr/>
        <p:txBody>
          <a:bodyPr/>
          <a:lstStyle/>
          <a:p>
            <a:pPr>
              <a:buFontTx/>
              <a:buNone/>
              <a:defRPr/>
            </a:pPr>
            <a:fld id="{178989BD-22B4-4A0C-9B2B-A8E4D892DA9E}" type="slidenum">
              <a:rPr lang="zh-CN" altLang="en-US" smtClean="0">
                <a:solidFill>
                  <a:prstClr val="black"/>
                </a:solidFill>
                <a:latin typeface="Arial" panose="020B0604020202020204" pitchFamily="34" charset="0"/>
                <a:ea typeface="宋体" panose="02010600030101010101" pitchFamily="2" charset="-122"/>
              </a:rPr>
              <a:pPr>
                <a:buFontTx/>
                <a:buNone/>
                <a:defRPr/>
              </a:pPr>
              <a:t>9</a:t>
            </a:fld>
            <a:endParaRPr lang="zh-CN" altLang="en-US">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30650262"/>
      </p:ext>
    </p:extLst>
  </p:cSld>
  <p:clrMapOvr>
    <a:masterClrMapping/>
  </p:clrMapOvr>
</p:sld>
</file>

<file path=ppt/theme/theme1.xml><?xml version="1.0" encoding="utf-8"?>
<a:theme xmlns:a="http://schemas.openxmlformats.org/drawingml/2006/main" name="HKU-SZ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ku-szh 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HKU-SZ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13751</TotalTime>
  <Words>3843</Words>
  <Application>Microsoft Office PowerPoint</Application>
  <PresentationFormat>On-screen Show (4:3)</PresentationFormat>
  <Paragraphs>443</Paragraphs>
  <Slides>47</Slides>
  <Notes>42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47</vt:i4>
      </vt:variant>
    </vt:vector>
  </HeadingPairs>
  <TitlesOfParts>
    <vt:vector size="59" baseType="lpstr">
      <vt:lpstr>PingFang SC</vt:lpstr>
      <vt:lpstr>微软雅黑</vt:lpstr>
      <vt:lpstr>Arial</vt:lpstr>
      <vt:lpstr>Arial</vt:lpstr>
      <vt:lpstr>Calibri</vt:lpstr>
      <vt:lpstr>Franklin Gothic Book</vt:lpstr>
      <vt:lpstr>Noto Sans</vt:lpstr>
      <vt:lpstr>Noto Serif</vt:lpstr>
      <vt:lpstr>Wingdings</vt:lpstr>
      <vt:lpstr>HKU-SZH</vt:lpstr>
      <vt:lpstr>hku-szh 主题1</vt:lpstr>
      <vt:lpstr>1_HKU-SZH</vt:lpstr>
      <vt:lpstr>PowerPoint Presentation</vt:lpstr>
      <vt:lpstr>PowerPoint Presentation</vt:lpstr>
      <vt:lpstr>Sample information</vt:lpstr>
      <vt:lpstr>PowerPoint Presentation</vt:lpstr>
      <vt:lpstr>PowerPoint Presentation</vt:lpstr>
      <vt:lpstr>Quality of output</vt:lpstr>
      <vt:lpstr>PowerPoint Presentation</vt:lpstr>
      <vt:lpstr>PowerPoint Presentation</vt:lpstr>
      <vt:lpstr>Fig3. Venn diagram of detected proteins in the WNT1-OI cohort and Control group</vt:lpstr>
      <vt:lpstr>Detected number and expression level comparison of WNT1-OI cohort and the Control group, per protein category</vt:lpstr>
      <vt:lpstr>Fig3a. Violin plot of the detected protein number in the Control group and the WNT1-OI cohort , per protein category</vt:lpstr>
      <vt:lpstr>Fig3b. Violin plot of the detected protein percentage, per protein category</vt:lpstr>
      <vt:lpstr>Fig3c. Violin plot of the detected protein percentage, per protein category (without the sample Control1)</vt:lpstr>
      <vt:lpstr>PowerPoint Presentation</vt:lpstr>
      <vt:lpstr>Fig5. Protein expression level of some selected genes</vt:lpstr>
      <vt:lpstr>PowerPoint Presentation</vt:lpstr>
      <vt:lpstr>Correlation analysis (cleavages=2)</vt:lpstr>
      <vt:lpstr>Correlation analysis (cleavages = 2)</vt:lpstr>
      <vt:lpstr>Correlation analysis</vt:lpstr>
      <vt:lpstr>Data winsorization and imputation of the protein expression matrix of samples</vt:lpstr>
      <vt:lpstr>PowerPoint Presentation</vt:lpstr>
      <vt:lpstr>PowerPoint Presentation</vt:lpstr>
      <vt:lpstr>Find DEPs of Control group vs WNT1-OI Cohort  Control group samples: Control 2, Control 3, Control 4 WNT1-OI Cohort samples: OI_WNT1, OI_WNT2, OI_WNT3 </vt:lpstr>
      <vt:lpstr>1. Find statistical DEPs</vt:lpstr>
      <vt:lpstr>PowerPoint Presentation</vt:lpstr>
      <vt:lpstr>PowerPoint Presentation</vt:lpstr>
      <vt:lpstr>PowerPoint Presentation</vt:lpstr>
      <vt:lpstr>PowerPoint Presentation</vt:lpstr>
      <vt:lpstr>Fig11. PCA plot of the statistical DEPs</vt:lpstr>
      <vt:lpstr>PowerPoint Presentation</vt:lpstr>
      <vt:lpstr>Table3. Exclusive DEPs in protein categories  (n=82)  </vt:lpstr>
      <vt:lpstr>Fig12. Heatmap of the exclusive DEPs (n=82)</vt:lpstr>
      <vt:lpstr>PowerPoint Presentation</vt:lpstr>
      <vt:lpstr>GO/KEGG enrichment of total DEPs</vt:lpstr>
      <vt:lpstr>Fig14. GO/KEGG enriched terms of up-DEPs in the OI-WNT1 cohort</vt:lpstr>
      <vt:lpstr>PowerPoint Presentation</vt:lpstr>
      <vt:lpstr>PowerPoint Presentation</vt:lpstr>
      <vt:lpstr>Fig17. GO/KEGG enriched terms of down-DEPs in the OI-WNT1 cohort</vt:lpstr>
      <vt:lpstr>Fig18. Down-DEP GO network</vt:lpstr>
      <vt:lpstr>Fig19. Down-DEP KEGG network</vt:lpstr>
      <vt:lpstr>DEPs in PPAR signaling pathway (red: up-DEPs, blue: down-DEPs)</vt:lpstr>
      <vt:lpstr>DEPs in Motor protein pathway (red: up-DEPs, blue: down-DEPs )</vt:lpstr>
      <vt:lpstr>Full PPI network of DEPs</vt:lpstr>
      <vt:lpstr>Fig20. Important Module 1 (20 nodes, 171 edges)</vt:lpstr>
      <vt:lpstr>Key genes selected by cytohubba</vt:lpstr>
      <vt:lpstr>Physical network of DEPs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骨科院长业务查房 工作汇报 2016年6月28日</dc:title>
  <dc:creator>THinkpad</dc:creator>
  <cp:lastModifiedBy>OI xray</cp:lastModifiedBy>
  <cp:revision>1362</cp:revision>
  <dcterms:created xsi:type="dcterms:W3CDTF">2009-09-17T16:52:00Z</dcterms:created>
  <dcterms:modified xsi:type="dcterms:W3CDTF">2024-01-12T08:30:43Z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